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 id="2147483688" r:id="rId5"/>
    <p:sldMasterId id="2147483717" r:id="rId6"/>
    <p:sldMasterId id="2147483723" r:id="rId7"/>
  </p:sldMasterIdLst>
  <p:notesMasterIdLst>
    <p:notesMasterId r:id="rId60"/>
  </p:notesMasterIdLst>
  <p:handoutMasterIdLst>
    <p:handoutMasterId r:id="rId61"/>
  </p:handoutMasterIdLst>
  <p:sldIdLst>
    <p:sldId id="256" r:id="rId8"/>
    <p:sldId id="268" r:id="rId9"/>
    <p:sldId id="269" r:id="rId10"/>
    <p:sldId id="270" r:id="rId11"/>
    <p:sldId id="302" r:id="rId12"/>
    <p:sldId id="303" r:id="rId13"/>
    <p:sldId id="319" r:id="rId14"/>
    <p:sldId id="314" r:id="rId15"/>
    <p:sldId id="312" r:id="rId16"/>
    <p:sldId id="321" r:id="rId17"/>
    <p:sldId id="322" r:id="rId18"/>
    <p:sldId id="317" r:id="rId19"/>
    <p:sldId id="326" r:id="rId20"/>
    <p:sldId id="315" r:id="rId21"/>
    <p:sldId id="324" r:id="rId22"/>
    <p:sldId id="320" r:id="rId23"/>
    <p:sldId id="327" r:id="rId24"/>
    <p:sldId id="331" r:id="rId25"/>
    <p:sldId id="332" r:id="rId26"/>
    <p:sldId id="297" r:id="rId27"/>
    <p:sldId id="333" r:id="rId28"/>
    <p:sldId id="286" r:id="rId29"/>
    <p:sldId id="300" r:id="rId30"/>
    <p:sldId id="287" r:id="rId31"/>
    <p:sldId id="334" r:id="rId32"/>
    <p:sldId id="288" r:id="rId33"/>
    <p:sldId id="289" r:id="rId34"/>
    <p:sldId id="335" r:id="rId35"/>
    <p:sldId id="290" r:id="rId36"/>
    <p:sldId id="291" r:id="rId37"/>
    <p:sldId id="336" r:id="rId38"/>
    <p:sldId id="292" r:id="rId39"/>
    <p:sldId id="293" r:id="rId40"/>
    <p:sldId id="337" r:id="rId41"/>
    <p:sldId id="294" r:id="rId42"/>
    <p:sldId id="298" r:id="rId43"/>
    <p:sldId id="338" r:id="rId44"/>
    <p:sldId id="299" r:id="rId45"/>
    <p:sldId id="339" r:id="rId46"/>
    <p:sldId id="340" r:id="rId47"/>
    <p:sldId id="304" r:id="rId48"/>
    <p:sldId id="305" r:id="rId49"/>
    <p:sldId id="306" r:id="rId50"/>
    <p:sldId id="307" r:id="rId51"/>
    <p:sldId id="308" r:id="rId52"/>
    <p:sldId id="309" r:id="rId53"/>
    <p:sldId id="310" r:id="rId54"/>
    <p:sldId id="311" r:id="rId55"/>
    <p:sldId id="341" r:id="rId56"/>
    <p:sldId id="328" r:id="rId57"/>
    <p:sldId id="330" r:id="rId58"/>
    <p:sldId id="258" r:id="rId59"/>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BCFF"/>
    <a:srgbClr val="8CA621"/>
    <a:srgbClr val="962AA6"/>
    <a:srgbClr val="F27724"/>
    <a:srgbClr val="636361"/>
    <a:srgbClr val="00A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4135" autoAdjust="0"/>
  </p:normalViewPr>
  <p:slideViewPr>
    <p:cSldViewPr snapToGrid="0" snapToObjects="1">
      <p:cViewPr varScale="1">
        <p:scale>
          <a:sx n="87" d="100"/>
          <a:sy n="87" d="100"/>
        </p:scale>
        <p:origin x="1334" y="293"/>
      </p:cViewPr>
      <p:guideLst>
        <p:guide orient="horz" pos="1621"/>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7" d="100"/>
          <a:sy n="87" d="100"/>
        </p:scale>
        <p:origin x="383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jit Roy" userId="52c80e1e-425f-4e4c-8507-791d5a2f8348" providerId="ADAL" clId="{4FBCECE1-16D0-4A22-B8D0-06FF66C8AF01}"/>
    <pc:docChg chg="modSld modMainMaster">
      <pc:chgData name="Arijit Roy" userId="52c80e1e-425f-4e4c-8507-791d5a2f8348" providerId="ADAL" clId="{4FBCECE1-16D0-4A22-B8D0-06FF66C8AF01}" dt="2024-10-29T06:36:20.892" v="39" actId="20577"/>
      <pc:docMkLst>
        <pc:docMk/>
      </pc:docMkLst>
      <pc:sldChg chg="modSp mod">
        <pc:chgData name="Arijit Roy" userId="52c80e1e-425f-4e4c-8507-791d5a2f8348" providerId="ADAL" clId="{4FBCECE1-16D0-4A22-B8D0-06FF66C8AF01}" dt="2024-10-29T06:36:20.892" v="39" actId="20577"/>
        <pc:sldMkLst>
          <pc:docMk/>
          <pc:sldMk cId="3393733301" sldId="256"/>
        </pc:sldMkLst>
        <pc:spChg chg="mod">
          <ac:chgData name="Arijit Roy" userId="52c80e1e-425f-4e4c-8507-791d5a2f8348" providerId="ADAL" clId="{4FBCECE1-16D0-4A22-B8D0-06FF66C8AF01}" dt="2024-10-29T06:36:20.892" v="39" actId="20577"/>
          <ac:spMkLst>
            <pc:docMk/>
            <pc:sldMk cId="3393733301" sldId="256"/>
            <ac:spMk id="4" creationId="{00000000-0000-0000-0000-000000000000}"/>
          </ac:spMkLst>
        </pc:spChg>
      </pc:sldChg>
      <pc:sldMasterChg chg="modSldLayout">
        <pc:chgData name="Arijit Roy" userId="52c80e1e-425f-4e4c-8507-791d5a2f8348" providerId="ADAL" clId="{4FBCECE1-16D0-4A22-B8D0-06FF66C8AF01}" dt="2024-10-29T06:30:37.715" v="15" actId="20577"/>
        <pc:sldMasterMkLst>
          <pc:docMk/>
          <pc:sldMasterMk cId="1867618857" sldId="2147483651"/>
        </pc:sldMasterMkLst>
        <pc:sldLayoutChg chg="modSp mod">
          <pc:chgData name="Arijit Roy" userId="52c80e1e-425f-4e4c-8507-791d5a2f8348" providerId="ADAL" clId="{4FBCECE1-16D0-4A22-B8D0-06FF66C8AF01}" dt="2024-10-29T06:28:52.902" v="5" actId="20577"/>
          <pc:sldLayoutMkLst>
            <pc:docMk/>
            <pc:sldMasterMk cId="1867618857" sldId="2147483651"/>
            <pc:sldLayoutMk cId="313042061" sldId="2147483655"/>
          </pc:sldLayoutMkLst>
          <pc:spChg chg="mod">
            <ac:chgData name="Arijit Roy" userId="52c80e1e-425f-4e4c-8507-791d5a2f8348" providerId="ADAL" clId="{4FBCECE1-16D0-4A22-B8D0-06FF66C8AF01}" dt="2024-10-29T06:28:52.902" v="5" actId="20577"/>
            <ac:spMkLst>
              <pc:docMk/>
              <pc:sldMasterMk cId="1867618857" sldId="2147483651"/>
              <pc:sldLayoutMk cId="313042061" sldId="2147483655"/>
              <ac:spMk id="13" creationId="{00000000-0000-0000-0000-000000000000}"/>
            </ac:spMkLst>
          </pc:spChg>
        </pc:sldLayoutChg>
        <pc:sldLayoutChg chg="modSp mod">
          <pc:chgData name="Arijit Roy" userId="52c80e1e-425f-4e4c-8507-791d5a2f8348" providerId="ADAL" clId="{4FBCECE1-16D0-4A22-B8D0-06FF66C8AF01}" dt="2024-10-29T06:29:53.773" v="11" actId="20577"/>
          <pc:sldLayoutMkLst>
            <pc:docMk/>
            <pc:sldMasterMk cId="1867618857" sldId="2147483651"/>
            <pc:sldLayoutMk cId="1528030065" sldId="2147483666"/>
          </pc:sldLayoutMkLst>
          <pc:spChg chg="mod">
            <ac:chgData name="Arijit Roy" userId="52c80e1e-425f-4e4c-8507-791d5a2f8348" providerId="ADAL" clId="{4FBCECE1-16D0-4A22-B8D0-06FF66C8AF01}" dt="2024-10-29T06:29:53.773" v="11" actId="20577"/>
            <ac:spMkLst>
              <pc:docMk/>
              <pc:sldMasterMk cId="1867618857" sldId="2147483651"/>
              <pc:sldLayoutMk cId="1528030065" sldId="2147483666"/>
              <ac:spMk id="11" creationId="{00000000-0000-0000-0000-000000000000}"/>
            </ac:spMkLst>
          </pc:spChg>
        </pc:sldLayoutChg>
        <pc:sldLayoutChg chg="modSp mod">
          <pc:chgData name="Arijit Roy" userId="52c80e1e-425f-4e4c-8507-791d5a2f8348" providerId="ADAL" clId="{4FBCECE1-16D0-4A22-B8D0-06FF66C8AF01}" dt="2024-10-29T06:30:37.715" v="15" actId="20577"/>
          <pc:sldLayoutMkLst>
            <pc:docMk/>
            <pc:sldMasterMk cId="1867618857" sldId="2147483651"/>
            <pc:sldLayoutMk cId="517167494" sldId="2147483668"/>
          </pc:sldLayoutMkLst>
          <pc:spChg chg="mod">
            <ac:chgData name="Arijit Roy" userId="52c80e1e-425f-4e4c-8507-791d5a2f8348" providerId="ADAL" clId="{4FBCECE1-16D0-4A22-B8D0-06FF66C8AF01}" dt="2024-10-29T06:30:37.715" v="15" actId="20577"/>
            <ac:spMkLst>
              <pc:docMk/>
              <pc:sldMasterMk cId="1867618857" sldId="2147483651"/>
              <pc:sldLayoutMk cId="517167494" sldId="2147483668"/>
              <ac:spMk id="9" creationId="{00000000-0000-0000-0000-000000000000}"/>
            </ac:spMkLst>
          </pc:spChg>
        </pc:sldLayoutChg>
        <pc:sldLayoutChg chg="modSp mod">
          <pc:chgData name="Arijit Roy" userId="52c80e1e-425f-4e4c-8507-791d5a2f8348" providerId="ADAL" clId="{4FBCECE1-16D0-4A22-B8D0-06FF66C8AF01}" dt="2024-10-29T06:30:05.374" v="13" actId="20577"/>
          <pc:sldLayoutMkLst>
            <pc:docMk/>
            <pc:sldMasterMk cId="1867618857" sldId="2147483651"/>
            <pc:sldLayoutMk cId="2106643982" sldId="2147483669"/>
          </pc:sldLayoutMkLst>
          <pc:spChg chg="mod">
            <ac:chgData name="Arijit Roy" userId="52c80e1e-425f-4e4c-8507-791d5a2f8348" providerId="ADAL" clId="{4FBCECE1-16D0-4A22-B8D0-06FF66C8AF01}" dt="2024-10-29T06:30:05.374" v="13" actId="20577"/>
            <ac:spMkLst>
              <pc:docMk/>
              <pc:sldMasterMk cId="1867618857" sldId="2147483651"/>
              <pc:sldLayoutMk cId="2106643982" sldId="2147483669"/>
              <ac:spMk id="11" creationId="{00000000-0000-0000-0000-000000000000}"/>
            </ac:spMkLst>
          </pc:spChg>
        </pc:sldLayoutChg>
      </pc:sldMasterChg>
      <pc:sldMasterChg chg="modSp mod modSldLayout">
        <pc:chgData name="Arijit Roy" userId="52c80e1e-425f-4e4c-8507-791d5a2f8348" providerId="ADAL" clId="{4FBCECE1-16D0-4A22-B8D0-06FF66C8AF01}" dt="2024-10-29T06:31:20.329" v="19" actId="20577"/>
        <pc:sldMasterMkLst>
          <pc:docMk/>
          <pc:sldMasterMk cId="477993487" sldId="2147483688"/>
        </pc:sldMasterMkLst>
        <pc:spChg chg="mod">
          <ac:chgData name="Arijit Roy" userId="52c80e1e-425f-4e4c-8507-791d5a2f8348" providerId="ADAL" clId="{4FBCECE1-16D0-4A22-B8D0-06FF66C8AF01}" dt="2024-10-29T06:30:56.996" v="17" actId="20577"/>
          <ac:spMkLst>
            <pc:docMk/>
            <pc:sldMasterMk cId="477993487" sldId="2147483688"/>
            <ac:spMk id="15" creationId="{00000000-0000-0000-0000-000000000000}"/>
          </ac:spMkLst>
        </pc:spChg>
        <pc:sldLayoutChg chg="modSp mod">
          <pc:chgData name="Arijit Roy" userId="52c80e1e-425f-4e4c-8507-791d5a2f8348" providerId="ADAL" clId="{4FBCECE1-16D0-4A22-B8D0-06FF66C8AF01}" dt="2024-10-29T06:31:20.329" v="19" actId="20577"/>
          <pc:sldLayoutMkLst>
            <pc:docMk/>
            <pc:sldMasterMk cId="477993487" sldId="2147483688"/>
            <pc:sldLayoutMk cId="2248345300" sldId="2147483712"/>
          </pc:sldLayoutMkLst>
          <pc:spChg chg="mod">
            <ac:chgData name="Arijit Roy" userId="52c80e1e-425f-4e4c-8507-791d5a2f8348" providerId="ADAL" clId="{4FBCECE1-16D0-4A22-B8D0-06FF66C8AF01}" dt="2024-10-29T06:31:20.329" v="19" actId="20577"/>
            <ac:spMkLst>
              <pc:docMk/>
              <pc:sldMasterMk cId="477993487" sldId="2147483688"/>
              <pc:sldLayoutMk cId="2248345300" sldId="2147483712"/>
              <ac:spMk id="11" creationId="{00000000-0000-0000-0000-000000000000}"/>
            </ac:spMkLst>
          </pc:spChg>
        </pc:sldLayoutChg>
      </pc:sldMasterChg>
      <pc:sldMasterChg chg="modSldLayout">
        <pc:chgData name="Arijit Roy" userId="52c80e1e-425f-4e4c-8507-791d5a2f8348" providerId="ADAL" clId="{4FBCECE1-16D0-4A22-B8D0-06FF66C8AF01}" dt="2024-10-29T06:33:51.246" v="27" actId="20577"/>
        <pc:sldMasterMkLst>
          <pc:docMk/>
          <pc:sldMasterMk cId="3158934825" sldId="2147483717"/>
        </pc:sldMasterMkLst>
        <pc:sldLayoutChg chg="modSp mod">
          <pc:chgData name="Arijit Roy" userId="52c80e1e-425f-4e4c-8507-791d5a2f8348" providerId="ADAL" clId="{4FBCECE1-16D0-4A22-B8D0-06FF66C8AF01}" dt="2024-10-29T06:31:46.890" v="21" actId="20577"/>
          <pc:sldLayoutMkLst>
            <pc:docMk/>
            <pc:sldMasterMk cId="3158934825" sldId="2147483717"/>
            <pc:sldLayoutMk cId="3222218901" sldId="2147483718"/>
          </pc:sldLayoutMkLst>
          <pc:spChg chg="mod">
            <ac:chgData name="Arijit Roy" userId="52c80e1e-425f-4e4c-8507-791d5a2f8348" providerId="ADAL" clId="{4FBCECE1-16D0-4A22-B8D0-06FF66C8AF01}" dt="2024-10-29T06:31:46.890" v="21" actId="20577"/>
            <ac:spMkLst>
              <pc:docMk/>
              <pc:sldMasterMk cId="3158934825" sldId="2147483717"/>
              <pc:sldLayoutMk cId="3222218901" sldId="2147483718"/>
              <ac:spMk id="13" creationId="{00000000-0000-0000-0000-000000000000}"/>
            </ac:spMkLst>
          </pc:spChg>
        </pc:sldLayoutChg>
        <pc:sldLayoutChg chg="modSp mod">
          <pc:chgData name="Arijit Roy" userId="52c80e1e-425f-4e4c-8507-791d5a2f8348" providerId="ADAL" clId="{4FBCECE1-16D0-4A22-B8D0-06FF66C8AF01}" dt="2024-10-29T06:33:38.679" v="23" actId="20577"/>
          <pc:sldLayoutMkLst>
            <pc:docMk/>
            <pc:sldMasterMk cId="3158934825" sldId="2147483717"/>
            <pc:sldLayoutMk cId="1685202183" sldId="2147483719"/>
          </pc:sldLayoutMkLst>
          <pc:spChg chg="mod">
            <ac:chgData name="Arijit Roy" userId="52c80e1e-425f-4e4c-8507-791d5a2f8348" providerId="ADAL" clId="{4FBCECE1-16D0-4A22-B8D0-06FF66C8AF01}" dt="2024-10-29T06:33:38.679" v="23" actId="20577"/>
            <ac:spMkLst>
              <pc:docMk/>
              <pc:sldMasterMk cId="3158934825" sldId="2147483717"/>
              <pc:sldLayoutMk cId="1685202183" sldId="2147483719"/>
              <ac:spMk id="11" creationId="{00000000-0000-0000-0000-000000000000}"/>
            </ac:spMkLst>
          </pc:spChg>
        </pc:sldLayoutChg>
        <pc:sldLayoutChg chg="modSp mod">
          <pc:chgData name="Arijit Roy" userId="52c80e1e-425f-4e4c-8507-791d5a2f8348" providerId="ADAL" clId="{4FBCECE1-16D0-4A22-B8D0-06FF66C8AF01}" dt="2024-10-29T06:33:44.603" v="25" actId="20577"/>
          <pc:sldLayoutMkLst>
            <pc:docMk/>
            <pc:sldMasterMk cId="3158934825" sldId="2147483717"/>
            <pc:sldLayoutMk cId="22024028" sldId="2147483720"/>
          </pc:sldLayoutMkLst>
          <pc:spChg chg="mod">
            <ac:chgData name="Arijit Roy" userId="52c80e1e-425f-4e4c-8507-791d5a2f8348" providerId="ADAL" clId="{4FBCECE1-16D0-4A22-B8D0-06FF66C8AF01}" dt="2024-10-29T06:33:44.603" v="25" actId="20577"/>
            <ac:spMkLst>
              <pc:docMk/>
              <pc:sldMasterMk cId="3158934825" sldId="2147483717"/>
              <pc:sldLayoutMk cId="22024028" sldId="2147483720"/>
              <ac:spMk id="11" creationId="{00000000-0000-0000-0000-000000000000}"/>
            </ac:spMkLst>
          </pc:spChg>
        </pc:sldLayoutChg>
        <pc:sldLayoutChg chg="modSp mod">
          <pc:chgData name="Arijit Roy" userId="52c80e1e-425f-4e4c-8507-791d5a2f8348" providerId="ADAL" clId="{4FBCECE1-16D0-4A22-B8D0-06FF66C8AF01}" dt="2024-10-29T06:33:51.246" v="27" actId="20577"/>
          <pc:sldLayoutMkLst>
            <pc:docMk/>
            <pc:sldMasterMk cId="3158934825" sldId="2147483717"/>
            <pc:sldLayoutMk cId="1477530544" sldId="2147483721"/>
          </pc:sldLayoutMkLst>
          <pc:spChg chg="mod">
            <ac:chgData name="Arijit Roy" userId="52c80e1e-425f-4e4c-8507-791d5a2f8348" providerId="ADAL" clId="{4FBCECE1-16D0-4A22-B8D0-06FF66C8AF01}" dt="2024-10-29T06:33:51.246" v="27" actId="20577"/>
            <ac:spMkLst>
              <pc:docMk/>
              <pc:sldMasterMk cId="3158934825" sldId="2147483717"/>
              <pc:sldLayoutMk cId="1477530544" sldId="2147483721"/>
              <ac:spMk id="9" creationId="{00000000-0000-0000-0000-000000000000}"/>
            </ac:spMkLst>
          </pc:spChg>
        </pc:sldLayoutChg>
      </pc:sldMasterChg>
      <pc:sldMasterChg chg="modSp mod">
        <pc:chgData name="Arijit Roy" userId="52c80e1e-425f-4e4c-8507-791d5a2f8348" providerId="ADAL" clId="{4FBCECE1-16D0-4A22-B8D0-06FF66C8AF01}" dt="2024-10-29T06:34:05.196" v="29" actId="20577"/>
        <pc:sldMasterMkLst>
          <pc:docMk/>
          <pc:sldMasterMk cId="4221232477" sldId="2147483723"/>
        </pc:sldMasterMkLst>
        <pc:spChg chg="mod">
          <ac:chgData name="Arijit Roy" userId="52c80e1e-425f-4e4c-8507-791d5a2f8348" providerId="ADAL" clId="{4FBCECE1-16D0-4A22-B8D0-06FF66C8AF01}" dt="2024-10-29T06:34:05.196" v="29" actId="20577"/>
          <ac:spMkLst>
            <pc:docMk/>
            <pc:sldMasterMk cId="4221232477" sldId="2147483723"/>
            <ac:spMk id="15"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C767F2-C67B-4F1C-A64F-CE80ED55BF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C52D784-295A-4947-AE18-80E998E13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D32766-BC17-46AB-8F86-449941726B0A}" type="datetimeFigureOut">
              <a:rPr lang="en-US" smtClean="0"/>
              <a:t>8/25/2025</a:t>
            </a:fld>
            <a:endParaRPr lang="en-US"/>
          </a:p>
        </p:txBody>
      </p:sp>
      <p:sp>
        <p:nvSpPr>
          <p:cNvPr id="4" name="Footer Placeholder 3">
            <a:extLst>
              <a:ext uri="{FF2B5EF4-FFF2-40B4-BE49-F238E27FC236}">
                <a16:creationId xmlns:a16="http://schemas.microsoft.com/office/drawing/2014/main" id="{B80E5E9A-76F0-47FC-97D9-2D3764D034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6011F5-1AD9-4B79-BC14-C439A7F591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61DD16-5248-4C3A-813B-68763795CFF1}" type="slidenum">
              <a:rPr lang="en-US" smtClean="0"/>
              <a:t>‹#›</a:t>
            </a:fld>
            <a:endParaRPr lang="en-US"/>
          </a:p>
        </p:txBody>
      </p:sp>
    </p:spTree>
    <p:extLst>
      <p:ext uri="{BB962C8B-B14F-4D97-AF65-F5344CB8AC3E}">
        <p14:creationId xmlns:p14="http://schemas.microsoft.com/office/powerpoint/2010/main" val="3659171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D94A3-0CB8-43DF-9619-5CEFE67E5C1C}" type="datetimeFigureOut">
              <a:rPr lang="en-US" smtClean="0"/>
              <a:t>8/25/2025</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8139DC-09E6-49C9-95DA-5157864B6903}" type="slidenum">
              <a:rPr lang="en-US" smtClean="0"/>
              <a:t>‹#›</a:t>
            </a:fld>
            <a:endParaRPr lang="en-US"/>
          </a:p>
        </p:txBody>
      </p:sp>
    </p:spTree>
    <p:extLst>
      <p:ext uri="{BB962C8B-B14F-4D97-AF65-F5344CB8AC3E}">
        <p14:creationId xmlns:p14="http://schemas.microsoft.com/office/powerpoint/2010/main" val="118553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D85C4-1F25-D94D-AE53-E1573AE0CAE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96435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Notes Placeholder 2"/>
          <p:cNvSpPr>
            <a:spLocks noGrp="1"/>
          </p:cNvSpPr>
          <p:nvPr>
            <p:ph type="body" idx="1"/>
          </p:nvPr>
        </p:nvSpPr>
        <p:spPr bwMode="auto">
          <a:xfrm>
            <a:off x="914400" y="4371975"/>
            <a:ext cx="5029200" cy="277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wrap="square" lIns="0" tIns="46721" rIns="0" bIns="46721" numCol="1" anchor="t" anchorCtr="0" compatLnSpc="1">
            <a:prstTxWarp prst="textNoShape">
              <a:avLst/>
            </a:prstTxWarp>
            <a:spAutoFit/>
          </a:bodyPr>
          <a:lstStyle/>
          <a:p>
            <a:pPr eaLnBrk="1" hangingPunct="1"/>
            <a:endParaRPr lang="x-none" altLang="x-none" dirty="0">
              <a:ea typeface="ＭＳ Ｐゴシック" charset="-128"/>
            </a:endParaRPr>
          </a:p>
        </p:txBody>
      </p:sp>
      <p:sp>
        <p:nvSpPr>
          <p:cNvPr id="39940" name="Slide Number Placeholder 3"/>
          <p:cNvSpPr txBox="1">
            <a:spLocks noGrp="1"/>
          </p:cNvSpPr>
          <p:nvPr/>
        </p:nvSpPr>
        <p:spPr bwMode="auto">
          <a:xfrm>
            <a:off x="3886200" y="8851900"/>
            <a:ext cx="29718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721" rIns="0" bIns="46721" anchor="b">
            <a:spAutoFit/>
          </a:bodyPr>
          <a:lstStyle>
            <a:lvl1pPr defTabSz="935038" eaLnBrk="0" hangingPunct="0">
              <a:defRPr>
                <a:solidFill>
                  <a:schemeClr val="tx1"/>
                </a:solidFill>
                <a:latin typeface="Arial" charset="0"/>
                <a:ea typeface="ＭＳ Ｐゴシック" charset="-128"/>
              </a:defRPr>
            </a:lvl1pPr>
            <a:lvl2pPr marL="742950" indent="-285750" defTabSz="935038" eaLnBrk="0" hangingPunct="0">
              <a:defRPr>
                <a:solidFill>
                  <a:schemeClr val="tx1"/>
                </a:solidFill>
                <a:latin typeface="Arial" charset="0"/>
                <a:ea typeface="ＭＳ Ｐゴシック" charset="-128"/>
              </a:defRPr>
            </a:lvl2pPr>
            <a:lvl3pPr marL="1143000" indent="-228600" defTabSz="935038" eaLnBrk="0" hangingPunct="0">
              <a:defRPr>
                <a:solidFill>
                  <a:schemeClr val="tx1"/>
                </a:solidFill>
                <a:latin typeface="Arial" charset="0"/>
                <a:ea typeface="ＭＳ Ｐゴシック" charset="-128"/>
              </a:defRPr>
            </a:lvl3pPr>
            <a:lvl4pPr marL="1600200" indent="-228600" defTabSz="935038" eaLnBrk="0" hangingPunct="0">
              <a:defRPr>
                <a:solidFill>
                  <a:schemeClr val="tx1"/>
                </a:solidFill>
                <a:latin typeface="Arial" charset="0"/>
                <a:ea typeface="ＭＳ Ｐゴシック" charset="-128"/>
              </a:defRPr>
            </a:lvl4pPr>
            <a:lvl5pPr marL="2057400" indent="-228600" defTabSz="935038" eaLnBrk="0" hangingPunct="0">
              <a:defRPr>
                <a:solidFill>
                  <a:schemeClr val="tx1"/>
                </a:solidFill>
                <a:latin typeface="Arial" charset="0"/>
                <a:ea typeface="ＭＳ Ｐゴシック" charset="-128"/>
              </a:defRPr>
            </a:lvl5pPr>
            <a:lvl6pPr marL="2514600" indent="-228600" defTabSz="935038" eaLnBrk="0" fontAlgn="base" hangingPunct="0">
              <a:spcBef>
                <a:spcPct val="0"/>
              </a:spcBef>
              <a:spcAft>
                <a:spcPct val="0"/>
              </a:spcAft>
              <a:defRPr>
                <a:solidFill>
                  <a:schemeClr val="tx1"/>
                </a:solidFill>
                <a:latin typeface="Arial" charset="0"/>
                <a:ea typeface="ＭＳ Ｐゴシック" charset="-128"/>
              </a:defRPr>
            </a:lvl6pPr>
            <a:lvl7pPr marL="2971800" indent="-228600" defTabSz="935038" eaLnBrk="0" fontAlgn="base" hangingPunct="0">
              <a:spcBef>
                <a:spcPct val="0"/>
              </a:spcBef>
              <a:spcAft>
                <a:spcPct val="0"/>
              </a:spcAft>
              <a:defRPr>
                <a:solidFill>
                  <a:schemeClr val="tx1"/>
                </a:solidFill>
                <a:latin typeface="Arial" charset="0"/>
                <a:ea typeface="ＭＳ Ｐゴシック" charset="-128"/>
              </a:defRPr>
            </a:lvl7pPr>
            <a:lvl8pPr marL="3429000" indent="-228600" defTabSz="935038" eaLnBrk="0" fontAlgn="base" hangingPunct="0">
              <a:spcBef>
                <a:spcPct val="0"/>
              </a:spcBef>
              <a:spcAft>
                <a:spcPct val="0"/>
              </a:spcAft>
              <a:defRPr>
                <a:solidFill>
                  <a:schemeClr val="tx1"/>
                </a:solidFill>
                <a:latin typeface="Arial" charset="0"/>
                <a:ea typeface="ＭＳ Ｐゴシック" charset="-128"/>
              </a:defRPr>
            </a:lvl8pPr>
            <a:lvl9pPr marL="3886200" indent="-228600" defTabSz="935038"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6554610B-6FB0-E640-B9A9-270637D95F54}" type="slidenum">
              <a:rPr lang="en-US" altLang="x-none" sz="1200">
                <a:solidFill>
                  <a:srgbClr val="000000"/>
                </a:solidFill>
                <a:latin typeface="Verdana" charset="0"/>
              </a:rPr>
              <a:pPr algn="r" eaLnBrk="1" hangingPunct="1"/>
              <a:t>3</a:t>
            </a:fld>
            <a:endParaRPr lang="en-US" altLang="x-none" sz="1200">
              <a:solidFill>
                <a:srgbClr val="000000"/>
              </a:solidFill>
              <a:latin typeface="Verdana" charset="0"/>
            </a:endParaRPr>
          </a:p>
        </p:txBody>
      </p:sp>
    </p:spTree>
    <p:extLst>
      <p:ext uri="{BB962C8B-B14F-4D97-AF65-F5344CB8AC3E}">
        <p14:creationId xmlns:p14="http://schemas.microsoft.com/office/powerpoint/2010/main" val="197427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normAutofit/>
          </a:bodyPr>
          <a:lstStyle/>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9D85C4-1F25-D94D-AE53-E1573AE0CAE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67963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2A769A31-CD3D-1445-A11B-C42ABFBC7D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69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a:t>…all these fours are now fully automated through one unified interface where you can track reporting at various levels to track one of the most important outputs of how much pipeline are they generating, what is closing, why some partners are doing well, why some partners need help, what do you need to change, and what you need to keep doing.</a:t>
            </a:r>
          </a:p>
          <a:p>
            <a:endParaRPr lang="en-US" baseline="0"/>
          </a:p>
          <a:p>
            <a:r>
              <a:rPr lang="en-US" baseline="0"/>
              <a:t>That insight, in an integrated way, is a best-in-class, Partner Relationship Management approach that allows any vendor not only to reduce costs and increase sales velocity, but also it attains a higher amount of partner engagement and loyalties because you have simply laid out a way of doing business that most of your competitors are possibly not doing with their partner base.</a:t>
            </a:r>
          </a:p>
          <a:p>
            <a:endParaRPr lang="en-US" baseline="0"/>
          </a:p>
          <a:p>
            <a:r>
              <a:rPr lang="en-US" baseline="0"/>
              <a:t>So with the dynamic dashboard (CLICK), you set up reports (CLICK), track what's going on (CLICK), take steps and continue to make progress based on data and facts that results in lowering costs by increasing engagements across your partner base, by increasing satisfaction and most importantly, by increasing sales.</a:t>
            </a:r>
          </a:p>
          <a:p>
            <a:r>
              <a:rPr lang="en-US" baseline="0"/>
              <a:t>-CHANGE SLIDE  </a:t>
            </a:r>
          </a:p>
          <a:p>
            <a:endParaRPr lang="en-US" baseline="0"/>
          </a:p>
          <a:p>
            <a:r>
              <a:rPr lang="en-US" baseline="0"/>
              <a:t>  </a:t>
            </a:r>
            <a:endParaRPr lang="en-US"/>
          </a:p>
        </p:txBody>
      </p:sp>
      <p:sp>
        <p:nvSpPr>
          <p:cNvPr id="4" name="Slide Number Placeholder 3"/>
          <p:cNvSpPr>
            <a:spLocks noGrp="1"/>
          </p:cNvSpPr>
          <p:nvPr>
            <p:ph type="sldNum" sz="quarter" idx="10"/>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6C9EDEDA-5BAF-4C4E-9184-1FBC6E051B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80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 DML update or insert occurs on a given set of records in CRM.</a:t>
            </a:r>
          </a:p>
          <a:p>
            <a:r>
              <a:rPr lang="en-US" dirty="0"/>
              <a:t>2. A CRM workflow rule triggers, based on a given set of conditions.</a:t>
            </a:r>
          </a:p>
          <a:p>
            <a:r>
              <a:rPr lang="en-US" dirty="0"/>
              <a:t>3. This workflow rule invokes a pre-configured outbound message that sends a SOAP-based message to a remote listener.</a:t>
            </a:r>
          </a:p>
          <a:p>
            <a:r>
              <a:rPr lang="en-US" dirty="0"/>
              <a:t>4. The remote listener receives the SOAP message, places the message on a local queue, and returns a positive acknowledgment to</a:t>
            </a:r>
          </a:p>
          <a:p>
            <a:r>
              <a:rPr lang="en-US" dirty="0"/>
              <a:t>CRM as part of the same transaction context.</a:t>
            </a:r>
          </a:p>
          <a:p>
            <a:r>
              <a:rPr lang="en-US" dirty="0"/>
              <a:t>5. The queuing application forwards the message to the remote application for processing.</a:t>
            </a:r>
          </a:p>
          <a:p>
            <a:r>
              <a:rPr lang="en-US" dirty="0"/>
              <a:t>6. CRM receives the acknowledgment and completes the request, but doesn’t wait for the application to process the</a:t>
            </a:r>
          </a:p>
          <a:p>
            <a:r>
              <a:rPr lang="en-US" dirty="0"/>
              <a:t>message.</a:t>
            </a:r>
          </a:p>
          <a:p>
            <a:r>
              <a:rPr lang="en-US" dirty="0"/>
              <a:t>7. CRM waits for an acknowledgment from the system for up to 10 seconds. After 10 seconds, CRM retries sending</a:t>
            </a:r>
          </a:p>
          <a:p>
            <a:r>
              <a:rPr lang="en-US" dirty="0"/>
              <a:t>the outbound message request for up to 24 hours.</a:t>
            </a:r>
          </a:p>
          <a:p>
            <a:r>
              <a:rPr lang="en-US" dirty="0"/>
              <a:t>In the case where the system must perform operations against CRM, you can implement an optional callback operation.</a:t>
            </a:r>
          </a:p>
          <a:p>
            <a:r>
              <a:rPr lang="en-US" dirty="0"/>
              <a:t>The outbound message sends a </a:t>
            </a:r>
            <a:r>
              <a:rPr lang="en-US" dirty="0" err="1"/>
              <a:t>SessionId</a:t>
            </a:r>
            <a:r>
              <a:rPr lang="en-US" dirty="0"/>
              <a:t> that you can use in the callback to authenticate and authorize an API or web service call into</a:t>
            </a:r>
          </a:p>
          <a:p>
            <a:r>
              <a:rPr lang="en-US" dirty="0"/>
              <a:t>CRM.</a:t>
            </a:r>
          </a:p>
          <a:p>
            <a:endParaRPr lang="en-US" dirty="0"/>
          </a:p>
        </p:txBody>
      </p:sp>
      <p:sp>
        <p:nvSpPr>
          <p:cNvPr id="4" name="Slide Number Placeholder 3"/>
          <p:cNvSpPr>
            <a:spLocks noGrp="1"/>
          </p:cNvSpPr>
          <p:nvPr>
            <p:ph type="sldNum" sz="quarter" idx="10"/>
          </p:nvPr>
        </p:nvSpPr>
        <p:spPr/>
        <p:txBody>
          <a:bodyPr/>
          <a:lstStyle/>
          <a:p>
            <a:fld id="{C08139DC-09E6-49C9-95DA-5157864B6903}" type="slidenum">
              <a:rPr lang="en-US" smtClean="0"/>
              <a:t>18</a:t>
            </a:fld>
            <a:endParaRPr lang="en-US"/>
          </a:p>
        </p:txBody>
      </p:sp>
    </p:spTree>
    <p:extLst>
      <p:ext uri="{BB962C8B-B14F-4D97-AF65-F5344CB8AC3E}">
        <p14:creationId xmlns:p14="http://schemas.microsoft.com/office/powerpoint/2010/main" val="143865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of the solutions related to this pattern allows for:</a:t>
            </a:r>
          </a:p>
          <a:p>
            <a:r>
              <a:rPr lang="en-US" dirty="0"/>
              <a:t>• UPM system to call the CRM APIs to query the database and execute single-object operations (create, update, delete, and</a:t>
            </a:r>
          </a:p>
          <a:p>
            <a:r>
              <a:rPr lang="en-US" dirty="0"/>
              <a:t>so on).</a:t>
            </a:r>
          </a:p>
          <a:p>
            <a:r>
              <a:rPr lang="en-US" dirty="0"/>
              <a:t>• UPM system to call custom-built CRM APIs (services) that can support multi-object transactional operations and custom</a:t>
            </a:r>
          </a:p>
          <a:p>
            <a:r>
              <a:rPr lang="en-US" dirty="0"/>
              <a:t>pre/post processing logic.</a:t>
            </a:r>
          </a:p>
          <a:p>
            <a:endParaRPr lang="en-US" dirty="0"/>
          </a:p>
          <a:p>
            <a:endParaRPr lang="en-US" dirty="0"/>
          </a:p>
          <a:p>
            <a:r>
              <a:rPr lang="en-US" dirty="0"/>
              <a:t>The UPM system authenticates before accessing any Apex REST service. The UPM system</a:t>
            </a:r>
          </a:p>
          <a:p>
            <a:r>
              <a:rPr lang="en-US" dirty="0"/>
              <a:t>uses OAuth 2.0 or username/password authentication. In either case, the client sets the</a:t>
            </a:r>
          </a:p>
          <a:p>
            <a:r>
              <a:rPr lang="en-US" dirty="0"/>
              <a:t>REST API</a:t>
            </a:r>
          </a:p>
          <a:p>
            <a:r>
              <a:rPr lang="en-US" dirty="0"/>
              <a:t>authorization HTTP header with the appropriate value (an OAuth access token or a session ID can</a:t>
            </a:r>
          </a:p>
          <a:p>
            <a:r>
              <a:rPr lang="en-US" dirty="0"/>
              <a:t>be acquired via a login call to SOAP API).</a:t>
            </a:r>
          </a:p>
          <a:p>
            <a:r>
              <a:rPr lang="en-US" dirty="0"/>
              <a:t>The UPM system then generates REST invocations (HTTP requests) with the appropriate verbs</a:t>
            </a:r>
          </a:p>
          <a:p>
            <a:r>
              <a:rPr lang="en-US" dirty="0"/>
              <a:t>and processes the results returned (JSON and XML data formats are supported).</a:t>
            </a:r>
          </a:p>
        </p:txBody>
      </p:sp>
      <p:sp>
        <p:nvSpPr>
          <p:cNvPr id="4" name="Slide Number Placeholder 3"/>
          <p:cNvSpPr>
            <a:spLocks noGrp="1"/>
          </p:cNvSpPr>
          <p:nvPr>
            <p:ph type="sldNum" sz="quarter" idx="10"/>
          </p:nvPr>
        </p:nvSpPr>
        <p:spPr/>
        <p:txBody>
          <a:bodyPr/>
          <a:lstStyle/>
          <a:p>
            <a:fld id="{C08139DC-09E6-49C9-95DA-5157864B6903}" type="slidenum">
              <a:rPr lang="en-US" smtClean="0"/>
              <a:t>19</a:t>
            </a:fld>
            <a:endParaRPr lang="en-US"/>
          </a:p>
        </p:txBody>
      </p:sp>
    </p:spTree>
    <p:extLst>
      <p:ext uri="{BB962C8B-B14F-4D97-AF65-F5344CB8AC3E}">
        <p14:creationId xmlns:p14="http://schemas.microsoft.com/office/powerpoint/2010/main" val="284069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8" name="Rectangle 7"/>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9" name="Picture 8" descr="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10" name="Straight Connector 9"/>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214838" y="2400381"/>
            <a:ext cx="5532348" cy="482720"/>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pPr lvl="0"/>
            <a:r>
              <a:rPr lang="en-US"/>
              <a:t>Main Title Goes Here</a:t>
            </a:r>
            <a:endParaRPr lang="en-US" dirty="0"/>
          </a:p>
        </p:txBody>
      </p:sp>
      <p:sp>
        <p:nvSpPr>
          <p:cNvPr id="12" name="Title 3"/>
          <p:cNvSpPr>
            <a:spLocks noGrp="1"/>
          </p:cNvSpPr>
          <p:nvPr>
            <p:ph type="ctrTitle" hasCustomPrompt="1"/>
          </p:nvPr>
        </p:nvSpPr>
        <p:spPr>
          <a:xfrm>
            <a:off x="366853"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
        <p:nvSpPr>
          <p:cNvPr id="13" name="TextBox 12"/>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2025 ZINFI Technologies Inc. All Rights Reserved. ZINFI Confidential &amp; Proprietary Document – Shared under NDA.</a:t>
            </a:r>
          </a:p>
        </p:txBody>
      </p:sp>
    </p:spTree>
    <p:extLst>
      <p:ext uri="{BB962C8B-B14F-4D97-AF65-F5344CB8AC3E}">
        <p14:creationId xmlns:p14="http://schemas.microsoft.com/office/powerpoint/2010/main" val="313042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larg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868680"/>
            <a:ext cx="8357616" cy="3799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8"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22882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smaller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839468" y="868680"/>
            <a:ext cx="5465064"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3125731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smaller column with dicriptio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839468" y="868680"/>
            <a:ext cx="5465064" cy="349432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5" name="Content Placeholder 2"/>
          <p:cNvSpPr>
            <a:spLocks noGrp="1"/>
          </p:cNvSpPr>
          <p:nvPr>
            <p:ph sz="half" idx="12" hasCustomPrompt="1"/>
          </p:nvPr>
        </p:nvSpPr>
        <p:spPr>
          <a:xfrm>
            <a:off x="1839468" y="4430204"/>
            <a:ext cx="5465064" cy="292888"/>
          </a:xfrm>
        </p:spPr>
        <p:txBody>
          <a:bodyPr/>
          <a:lstStyle>
            <a:lvl1pPr algn="ct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6317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4032504"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09160" y="868680"/>
            <a:ext cx="402945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13"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2389785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and 2/3">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259689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77461" y="868680"/>
            <a:ext cx="5482492"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575370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 and 1/3">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5465064"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41720" y="868680"/>
            <a:ext cx="259689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804102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259689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86175" y="868680"/>
            <a:ext cx="259689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12"/>
          </p:nvPr>
        </p:nvSpPr>
        <p:spPr>
          <a:xfrm>
            <a:off x="6170013" y="868680"/>
            <a:ext cx="259689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1949507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2 row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2596896" cy="1600200"/>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86175" y="868680"/>
            <a:ext cx="2596896" cy="1600200"/>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12"/>
          </p:nvPr>
        </p:nvSpPr>
        <p:spPr>
          <a:xfrm>
            <a:off x="6170013" y="868680"/>
            <a:ext cx="2596896" cy="1600200"/>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7" name="Content Placeholder 2"/>
          <p:cNvSpPr>
            <a:spLocks noGrp="1"/>
          </p:cNvSpPr>
          <p:nvPr>
            <p:ph sz="half" idx="13" hasCustomPrompt="1"/>
          </p:nvPr>
        </p:nvSpPr>
        <p:spPr>
          <a:xfrm>
            <a:off x="402336" y="2628865"/>
            <a:ext cx="2596896" cy="1600200"/>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3286175" y="2628865"/>
            <a:ext cx="2596896" cy="1600200"/>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5"/>
          </p:nvPr>
        </p:nvSpPr>
        <p:spPr>
          <a:xfrm>
            <a:off x="6170013" y="2628865"/>
            <a:ext cx="2596896" cy="1600200"/>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978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868680"/>
            <a:ext cx="1956816" cy="3799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8"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6" name="Content Placeholder 2"/>
          <p:cNvSpPr>
            <a:spLocks noGrp="1"/>
          </p:cNvSpPr>
          <p:nvPr>
            <p:ph idx="12"/>
          </p:nvPr>
        </p:nvSpPr>
        <p:spPr>
          <a:xfrm>
            <a:off x="2535936" y="868680"/>
            <a:ext cx="1956816" cy="3799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669536" y="868680"/>
            <a:ext cx="1956816" cy="3799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4"/>
          </p:nvPr>
        </p:nvSpPr>
        <p:spPr>
          <a:xfrm>
            <a:off x="6803136" y="868680"/>
            <a:ext cx="1956816" cy="3799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460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 1/2 and 1/4">
    <p:spTree>
      <p:nvGrpSpPr>
        <p:cNvPr id="1" name=""/>
        <p:cNvGrpSpPr/>
        <p:nvPr/>
      </p:nvGrpSpPr>
      <p:grpSpPr>
        <a:xfrm>
          <a:off x="0" y="0"/>
          <a:ext cx="0" cy="0"/>
          <a:chOff x="0" y="0"/>
          <a:chExt cx="0" cy="0"/>
        </a:xfrm>
      </p:grpSpPr>
      <p:sp>
        <p:nvSpPr>
          <p:cNvPr id="6" name="Content Placeholder 2"/>
          <p:cNvSpPr>
            <a:spLocks noGrp="1"/>
          </p:cNvSpPr>
          <p:nvPr>
            <p:ph idx="12"/>
          </p:nvPr>
        </p:nvSpPr>
        <p:spPr>
          <a:xfrm>
            <a:off x="2535935" y="868680"/>
            <a:ext cx="4090417" cy="3799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402336" y="868680"/>
            <a:ext cx="1956816" cy="3799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8"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10" name="Content Placeholder 2"/>
          <p:cNvSpPr>
            <a:spLocks noGrp="1"/>
          </p:cNvSpPr>
          <p:nvPr>
            <p:ph idx="14"/>
          </p:nvPr>
        </p:nvSpPr>
        <p:spPr>
          <a:xfrm>
            <a:off x="6803136" y="868680"/>
            <a:ext cx="1956816" cy="3799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574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 single lin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6" name="Rectangle 5"/>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cxnSp>
        <p:nvCxnSpPr>
          <p:cNvPr id="8" name="Straight Connector 7"/>
          <p:cNvCxnSpPr/>
          <p:nvPr userDrawn="1"/>
        </p:nvCxnSpPr>
        <p:spPr>
          <a:xfrm>
            <a:off x="0" y="2400381"/>
            <a:ext cx="7017488" cy="25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itle 3"/>
          <p:cNvSpPr>
            <a:spLocks noGrp="1"/>
          </p:cNvSpPr>
          <p:nvPr>
            <p:ph type="ctrTitle" hasCustomPrompt="1"/>
          </p:nvPr>
        </p:nvSpPr>
        <p:spPr>
          <a:xfrm>
            <a:off x="366854" y="4435449"/>
            <a:ext cx="3521974" cy="397446"/>
          </a:xfrm>
          <a:prstGeom prst="rect">
            <a:avLst/>
          </a:prstGeom>
        </p:spPr>
        <p:txBody>
          <a:bodyPr/>
          <a:lstStyle>
            <a:lvl1pPr>
              <a:defRPr sz="18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
        <p:nvSpPr>
          <p:cNvPr id="10" name="Text Placeholder 2"/>
          <p:cNvSpPr>
            <a:spLocks noGrp="1"/>
          </p:cNvSpPr>
          <p:nvPr>
            <p:ph type="body" sz="quarter" idx="13" hasCustomPrompt="1"/>
          </p:nvPr>
        </p:nvSpPr>
        <p:spPr>
          <a:xfrm>
            <a:off x="276045" y="1847679"/>
            <a:ext cx="6846035" cy="601863"/>
          </a:xfrm>
          <a:prstGeom prst="rect">
            <a:avLst/>
          </a:prstGeom>
        </p:spPr>
        <p:txBody>
          <a:bodyPr/>
          <a:lstStyle>
            <a:lvl1pPr marL="0" marR="0" indent="0" algn="r" defTabSz="685800" rtl="0" eaLnBrk="1" fontAlgn="auto" latinLnBrk="0" hangingPunct="1">
              <a:lnSpc>
                <a:spcPct val="100000"/>
              </a:lnSpc>
              <a:spcBef>
                <a:spcPts val="0"/>
              </a:spcBef>
              <a:spcAft>
                <a:spcPts val="0"/>
              </a:spcAft>
              <a:buClrTx/>
              <a:buSzTx/>
              <a:buFont typeface="+mj-lt"/>
              <a:buNone/>
              <a:tabLst/>
              <a:defRPr sz="3200" b="0" i="0" baseline="0">
                <a:solidFill>
                  <a:srgbClr val="F27724"/>
                </a:solidFill>
                <a:latin typeface="Arial" charset="0"/>
                <a:ea typeface="Arial" charset="0"/>
                <a:cs typeface="Arial" charset="0"/>
              </a:defRPr>
            </a:lvl1pPr>
          </a:lstStyle>
          <a:p>
            <a:pPr algn="r"/>
            <a:r>
              <a:rPr lang="en-US" sz="3200" dirty="0">
                <a:solidFill>
                  <a:srgbClr val="F27724"/>
                </a:solidFill>
                <a:latin typeface="Arial" charset="0"/>
                <a:ea typeface="Arial" charset="0"/>
                <a:cs typeface="Arial" charset="0"/>
              </a:rPr>
              <a:t>Section Title Goes Here</a:t>
            </a:r>
          </a:p>
        </p:txBody>
      </p:sp>
      <p:cxnSp>
        <p:nvCxnSpPr>
          <p:cNvPr id="9" name="Straight Connector 8"/>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2025 ZINFI Technologies Inc. All Rights Reserved. ZINFI Confidential &amp; Proprietary Document – Shared under NDA.</a:t>
            </a:r>
          </a:p>
        </p:txBody>
      </p:sp>
    </p:spTree>
    <p:extLst>
      <p:ext uri="{BB962C8B-B14F-4D97-AF65-F5344CB8AC3E}">
        <p14:creationId xmlns:p14="http://schemas.microsoft.com/office/powerpoint/2010/main" val="1528030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head 1/4, 1/2 and 1/4">
    <p:spTree>
      <p:nvGrpSpPr>
        <p:cNvPr id="1" name=""/>
        <p:cNvGrpSpPr/>
        <p:nvPr/>
      </p:nvGrpSpPr>
      <p:grpSpPr>
        <a:xfrm>
          <a:off x="0" y="0"/>
          <a:ext cx="0" cy="0"/>
          <a:chOff x="0" y="0"/>
          <a:chExt cx="0" cy="0"/>
        </a:xfrm>
      </p:grpSpPr>
      <p:sp>
        <p:nvSpPr>
          <p:cNvPr id="6" name="Content Placeholder 2"/>
          <p:cNvSpPr>
            <a:spLocks noGrp="1"/>
          </p:cNvSpPr>
          <p:nvPr>
            <p:ph idx="12"/>
          </p:nvPr>
        </p:nvSpPr>
        <p:spPr>
          <a:xfrm>
            <a:off x="2535935" y="1210646"/>
            <a:ext cx="4090417" cy="3457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402336" y="1210646"/>
            <a:ext cx="1956816" cy="34571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8"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10" name="Content Placeholder 2"/>
          <p:cNvSpPr>
            <a:spLocks noGrp="1"/>
          </p:cNvSpPr>
          <p:nvPr>
            <p:ph idx="14"/>
          </p:nvPr>
        </p:nvSpPr>
        <p:spPr>
          <a:xfrm>
            <a:off x="6803136" y="1210646"/>
            <a:ext cx="1956816" cy="3457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sz="quarter" idx="13" hasCustomPrompt="1"/>
          </p:nvPr>
        </p:nvSpPr>
        <p:spPr>
          <a:xfrm>
            <a:off x="402336" y="775770"/>
            <a:ext cx="62240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Sub-header</a:t>
            </a:r>
            <a:r>
              <a:rPr lang="en-US" sz="1400" baseline="0" dirty="0">
                <a:solidFill>
                  <a:srgbClr val="8CA621"/>
                </a:solidFill>
                <a:latin typeface="Arial" charset="0"/>
                <a:ea typeface="Arial" charset="0"/>
                <a:cs typeface="Arial" charset="0"/>
              </a:rPr>
              <a:t> Title or Thought Here</a:t>
            </a:r>
            <a:endParaRPr lang="en-US" sz="1400" dirty="0">
              <a:solidFill>
                <a:srgbClr val="8CA621"/>
              </a:solidFill>
              <a:latin typeface="Arial" charset="0"/>
              <a:ea typeface="Arial" charset="0"/>
              <a:cs typeface="Arial" charset="0"/>
            </a:endParaRPr>
          </a:p>
          <a:p>
            <a:pPr lvl="0"/>
            <a:endParaRPr lang="en-US" dirty="0"/>
          </a:p>
        </p:txBody>
      </p:sp>
    </p:spTree>
    <p:extLst>
      <p:ext uri="{BB962C8B-B14F-4D97-AF65-F5344CB8AC3E}">
        <p14:creationId xmlns:p14="http://schemas.microsoft.com/office/powerpoint/2010/main" val="3523057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lumns 2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868680"/>
            <a:ext cx="1956816" cy="12070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8"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6" name="Content Placeholder 2"/>
          <p:cNvSpPr>
            <a:spLocks noGrp="1"/>
          </p:cNvSpPr>
          <p:nvPr>
            <p:ph idx="12"/>
          </p:nvPr>
        </p:nvSpPr>
        <p:spPr>
          <a:xfrm>
            <a:off x="2535936" y="868680"/>
            <a:ext cx="1956816" cy="120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669536" y="868680"/>
            <a:ext cx="1956816" cy="120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4"/>
          </p:nvPr>
        </p:nvSpPr>
        <p:spPr>
          <a:xfrm>
            <a:off x="6803136" y="868680"/>
            <a:ext cx="1956816" cy="120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5"/>
          </p:nvPr>
        </p:nvSpPr>
        <p:spPr>
          <a:xfrm>
            <a:off x="402336" y="2255661"/>
            <a:ext cx="1956816" cy="2384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2535936" y="2255661"/>
            <a:ext cx="1956816" cy="2384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7"/>
          </p:nvPr>
        </p:nvSpPr>
        <p:spPr>
          <a:xfrm>
            <a:off x="4669536" y="2255661"/>
            <a:ext cx="1956816" cy="2384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8"/>
          </p:nvPr>
        </p:nvSpPr>
        <p:spPr>
          <a:xfrm>
            <a:off x="6803136" y="2255661"/>
            <a:ext cx="1956816" cy="2384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575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head 4 columns 2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1210646"/>
            <a:ext cx="1956816" cy="12070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8"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6" name="Content Placeholder 2"/>
          <p:cNvSpPr>
            <a:spLocks noGrp="1"/>
          </p:cNvSpPr>
          <p:nvPr>
            <p:ph idx="12"/>
          </p:nvPr>
        </p:nvSpPr>
        <p:spPr>
          <a:xfrm>
            <a:off x="2535936" y="1210646"/>
            <a:ext cx="1956816" cy="120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669536" y="1210646"/>
            <a:ext cx="1956816" cy="120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4"/>
          </p:nvPr>
        </p:nvSpPr>
        <p:spPr>
          <a:xfrm>
            <a:off x="6803136" y="1210646"/>
            <a:ext cx="1956816" cy="120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5"/>
          </p:nvPr>
        </p:nvSpPr>
        <p:spPr>
          <a:xfrm>
            <a:off x="402336" y="2597627"/>
            <a:ext cx="1956816" cy="22150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2535936" y="2597627"/>
            <a:ext cx="1956816" cy="2215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7"/>
          </p:nvPr>
        </p:nvSpPr>
        <p:spPr>
          <a:xfrm>
            <a:off x="4669536" y="2597627"/>
            <a:ext cx="1956816" cy="2215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8"/>
          </p:nvPr>
        </p:nvSpPr>
        <p:spPr>
          <a:xfrm>
            <a:off x="6803136" y="2597627"/>
            <a:ext cx="1956816" cy="2215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p:cNvSpPr>
            <a:spLocks noGrp="1"/>
          </p:cNvSpPr>
          <p:nvPr>
            <p:ph type="body" sz="quarter" idx="19" hasCustomPrompt="1"/>
          </p:nvPr>
        </p:nvSpPr>
        <p:spPr>
          <a:xfrm>
            <a:off x="402336" y="775770"/>
            <a:ext cx="62240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Sub-header</a:t>
            </a:r>
            <a:r>
              <a:rPr lang="en-US" sz="1400" baseline="0" dirty="0">
                <a:solidFill>
                  <a:srgbClr val="8CA621"/>
                </a:solidFill>
                <a:latin typeface="Arial" charset="0"/>
                <a:ea typeface="Arial" charset="0"/>
                <a:cs typeface="Arial" charset="0"/>
              </a:rPr>
              <a:t> Title or Thought Here</a:t>
            </a:r>
            <a:endParaRPr lang="en-US" sz="1400" dirty="0">
              <a:solidFill>
                <a:srgbClr val="8CA621"/>
              </a:solidFill>
              <a:latin typeface="Arial" charset="0"/>
              <a:ea typeface="Arial" charset="0"/>
              <a:cs typeface="Arial" charset="0"/>
            </a:endParaRPr>
          </a:p>
          <a:p>
            <a:pPr lvl="0"/>
            <a:endParaRPr lang="en-US" dirty="0"/>
          </a:p>
        </p:txBody>
      </p:sp>
    </p:spTree>
    <p:extLst>
      <p:ext uri="{BB962C8B-B14F-4D97-AF65-F5344CB8AC3E}">
        <p14:creationId xmlns:p14="http://schemas.microsoft.com/office/powerpoint/2010/main" val="377288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Slide - single line">
    <p:spTree>
      <p:nvGrpSpPr>
        <p:cNvPr id="1" name=""/>
        <p:cNvGrpSpPr/>
        <p:nvPr/>
      </p:nvGrpSpPr>
      <p:grpSpPr>
        <a:xfrm>
          <a:off x="0" y="0"/>
          <a:ext cx="0" cy="0"/>
          <a:chOff x="0" y="0"/>
          <a:chExt cx="0" cy="0"/>
        </a:xfrm>
      </p:grpSpPr>
      <p:sp>
        <p:nvSpPr>
          <p:cNvPr id="6" name="Rectangle 5"/>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cxnSp>
        <p:nvCxnSpPr>
          <p:cNvPr id="8" name="Straight Connector 7"/>
          <p:cNvCxnSpPr/>
          <p:nvPr userDrawn="1"/>
        </p:nvCxnSpPr>
        <p:spPr>
          <a:xfrm>
            <a:off x="0" y="2400381"/>
            <a:ext cx="7017488" cy="25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itle 3"/>
          <p:cNvSpPr>
            <a:spLocks noGrp="1"/>
          </p:cNvSpPr>
          <p:nvPr>
            <p:ph type="ctrTitle" hasCustomPrompt="1"/>
          </p:nvPr>
        </p:nvSpPr>
        <p:spPr>
          <a:xfrm>
            <a:off x="366854" y="4435449"/>
            <a:ext cx="3521974" cy="397446"/>
          </a:xfrm>
          <a:prstGeom prst="rect">
            <a:avLst/>
          </a:prstGeom>
        </p:spPr>
        <p:txBody>
          <a:bodyPr/>
          <a:lstStyle>
            <a:lvl1pPr>
              <a:defRPr sz="18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
        <p:nvSpPr>
          <p:cNvPr id="10" name="Text Placeholder 2"/>
          <p:cNvSpPr>
            <a:spLocks noGrp="1"/>
          </p:cNvSpPr>
          <p:nvPr>
            <p:ph type="body" sz="quarter" idx="13" hasCustomPrompt="1"/>
          </p:nvPr>
        </p:nvSpPr>
        <p:spPr>
          <a:xfrm>
            <a:off x="276045" y="1847679"/>
            <a:ext cx="6846035" cy="601863"/>
          </a:xfrm>
          <a:prstGeom prst="rect">
            <a:avLst/>
          </a:prstGeom>
        </p:spPr>
        <p:txBody>
          <a:bodyPr/>
          <a:lstStyle>
            <a:lvl1pPr marL="0" marR="0" indent="0" algn="r" defTabSz="685800" rtl="0" eaLnBrk="1" fontAlgn="auto" latinLnBrk="0" hangingPunct="1">
              <a:lnSpc>
                <a:spcPct val="100000"/>
              </a:lnSpc>
              <a:spcBef>
                <a:spcPts val="0"/>
              </a:spcBef>
              <a:spcAft>
                <a:spcPts val="0"/>
              </a:spcAft>
              <a:buClrTx/>
              <a:buSzTx/>
              <a:buFont typeface="+mj-lt"/>
              <a:buNone/>
              <a:tabLst/>
              <a:defRPr sz="3200" b="0" i="0" baseline="0">
                <a:solidFill>
                  <a:srgbClr val="F27724"/>
                </a:solidFill>
                <a:latin typeface="Arial" charset="0"/>
                <a:ea typeface="Arial" charset="0"/>
                <a:cs typeface="Arial" charset="0"/>
              </a:defRPr>
            </a:lvl1pPr>
          </a:lstStyle>
          <a:p>
            <a:pPr algn="r"/>
            <a:r>
              <a:rPr lang="en-US" sz="3200" dirty="0">
                <a:solidFill>
                  <a:srgbClr val="F27724"/>
                </a:solidFill>
                <a:latin typeface="Arial" charset="0"/>
                <a:ea typeface="Arial" charset="0"/>
                <a:cs typeface="Arial" charset="0"/>
              </a:rPr>
              <a:t>Section Title Goes Here</a:t>
            </a:r>
          </a:p>
        </p:txBody>
      </p:sp>
      <p:cxnSp>
        <p:nvCxnSpPr>
          <p:cNvPr id="9" name="Straight Connector 8"/>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2025 ZINFI Technologies Inc. All Rights Reserved. ZINFI Confidential &amp; Proprietary Document – Shared under NDA.</a:t>
            </a:r>
          </a:p>
        </p:txBody>
      </p:sp>
    </p:spTree>
    <p:extLst>
      <p:ext uri="{BB962C8B-B14F-4D97-AF65-F5344CB8AC3E}">
        <p14:creationId xmlns:p14="http://schemas.microsoft.com/office/powerpoint/2010/main" val="2248345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8" name="Rectangle 7"/>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9" name="Picture 8" descr="logo.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9215" y="1329571"/>
            <a:ext cx="2365622" cy="1354364"/>
          </a:xfrm>
          <a:prstGeom prst="rect">
            <a:avLst/>
          </a:prstGeom>
        </p:spPr>
      </p:pic>
      <p:cxnSp>
        <p:nvCxnSpPr>
          <p:cNvPr id="10" name="Straight Connector 9"/>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214838" y="2400381"/>
            <a:ext cx="5532348" cy="482720"/>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pPr lvl="0"/>
            <a:r>
              <a:rPr lang="en-US"/>
              <a:t>Main Title Goes Here</a:t>
            </a:r>
            <a:endParaRPr lang="en-US" dirty="0"/>
          </a:p>
        </p:txBody>
      </p:sp>
      <p:sp>
        <p:nvSpPr>
          <p:cNvPr id="12" name="Title 3"/>
          <p:cNvSpPr>
            <a:spLocks noGrp="1"/>
          </p:cNvSpPr>
          <p:nvPr>
            <p:ph type="ctrTitle" hasCustomPrompt="1"/>
          </p:nvPr>
        </p:nvSpPr>
        <p:spPr>
          <a:xfrm>
            <a:off x="366853"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
        <p:nvSpPr>
          <p:cNvPr id="13" name="TextBox 12"/>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2025 ZINFI Technologies Inc. All Rights Reserved.</a:t>
            </a:r>
          </a:p>
        </p:txBody>
      </p:sp>
    </p:spTree>
    <p:extLst>
      <p:ext uri="{BB962C8B-B14F-4D97-AF65-F5344CB8AC3E}">
        <p14:creationId xmlns:p14="http://schemas.microsoft.com/office/powerpoint/2010/main" val="3222218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 - single lin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6652" y="130490"/>
            <a:ext cx="687483" cy="372387"/>
          </a:xfrm>
          <a:prstGeom prst="rect">
            <a:avLst/>
          </a:prstGeom>
        </p:spPr>
      </p:pic>
      <p:sp>
        <p:nvSpPr>
          <p:cNvPr id="6" name="Rectangle 5"/>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cxnSp>
        <p:nvCxnSpPr>
          <p:cNvPr id="8" name="Straight Connector 7"/>
          <p:cNvCxnSpPr/>
          <p:nvPr userDrawn="1"/>
        </p:nvCxnSpPr>
        <p:spPr>
          <a:xfrm>
            <a:off x="0" y="2400381"/>
            <a:ext cx="7017488" cy="25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itle 3"/>
          <p:cNvSpPr>
            <a:spLocks noGrp="1"/>
          </p:cNvSpPr>
          <p:nvPr>
            <p:ph type="ctrTitle" hasCustomPrompt="1"/>
          </p:nvPr>
        </p:nvSpPr>
        <p:spPr>
          <a:xfrm>
            <a:off x="366854" y="4435449"/>
            <a:ext cx="3521974" cy="397446"/>
          </a:xfrm>
          <a:prstGeom prst="rect">
            <a:avLst/>
          </a:prstGeom>
        </p:spPr>
        <p:txBody>
          <a:bodyPr/>
          <a:lstStyle>
            <a:lvl1pPr>
              <a:defRPr sz="18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
        <p:nvSpPr>
          <p:cNvPr id="10" name="Text Placeholder 2"/>
          <p:cNvSpPr>
            <a:spLocks noGrp="1"/>
          </p:cNvSpPr>
          <p:nvPr>
            <p:ph type="body" sz="quarter" idx="13" hasCustomPrompt="1"/>
          </p:nvPr>
        </p:nvSpPr>
        <p:spPr>
          <a:xfrm>
            <a:off x="276045" y="1847679"/>
            <a:ext cx="6846035" cy="601863"/>
          </a:xfrm>
          <a:prstGeom prst="rect">
            <a:avLst/>
          </a:prstGeom>
        </p:spPr>
        <p:txBody>
          <a:bodyPr/>
          <a:lstStyle>
            <a:lvl1pPr marL="0" marR="0" indent="0" algn="r" defTabSz="685800" rtl="0" eaLnBrk="1" fontAlgn="auto" latinLnBrk="0" hangingPunct="1">
              <a:lnSpc>
                <a:spcPct val="100000"/>
              </a:lnSpc>
              <a:spcBef>
                <a:spcPts val="0"/>
              </a:spcBef>
              <a:spcAft>
                <a:spcPts val="0"/>
              </a:spcAft>
              <a:buClrTx/>
              <a:buSzTx/>
              <a:buFont typeface="+mj-lt"/>
              <a:buNone/>
              <a:tabLst/>
              <a:defRPr sz="3200" b="0" i="0" baseline="0">
                <a:solidFill>
                  <a:srgbClr val="F27724"/>
                </a:solidFill>
                <a:latin typeface="Arial" charset="0"/>
                <a:ea typeface="Arial" charset="0"/>
                <a:cs typeface="Arial" charset="0"/>
              </a:defRPr>
            </a:lvl1pPr>
          </a:lstStyle>
          <a:p>
            <a:pPr algn="r"/>
            <a:r>
              <a:rPr lang="en-US" sz="3200" dirty="0">
                <a:solidFill>
                  <a:srgbClr val="F27724"/>
                </a:solidFill>
                <a:latin typeface="Arial" charset="0"/>
                <a:ea typeface="Arial" charset="0"/>
                <a:cs typeface="Arial" charset="0"/>
              </a:rPr>
              <a:t>Section Title Goes Here</a:t>
            </a:r>
          </a:p>
        </p:txBody>
      </p:sp>
      <p:cxnSp>
        <p:nvCxnSpPr>
          <p:cNvPr id="9" name="Straight Connector 8"/>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2025 ZINFI Technologies Inc. All Rights Reserved. </a:t>
            </a:r>
          </a:p>
        </p:txBody>
      </p:sp>
    </p:spTree>
    <p:extLst>
      <p:ext uri="{BB962C8B-B14F-4D97-AF65-F5344CB8AC3E}">
        <p14:creationId xmlns:p14="http://schemas.microsoft.com/office/powerpoint/2010/main" val="1685202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 - multiple lin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6652" y="130490"/>
            <a:ext cx="687483" cy="372387"/>
          </a:xfrm>
          <a:prstGeom prst="rect">
            <a:avLst/>
          </a:prstGeom>
        </p:spPr>
      </p:pic>
      <p:sp>
        <p:nvSpPr>
          <p:cNvPr id="6" name="Rectangle 5"/>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cxnSp>
        <p:nvCxnSpPr>
          <p:cNvPr id="7" name="Straight Connector 6"/>
          <p:cNvCxnSpPr/>
          <p:nvPr userDrawn="1"/>
        </p:nvCxnSpPr>
        <p:spPr>
          <a:xfrm>
            <a:off x="0" y="2400381"/>
            <a:ext cx="7017488" cy="25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itle 3"/>
          <p:cNvSpPr>
            <a:spLocks noGrp="1"/>
          </p:cNvSpPr>
          <p:nvPr>
            <p:ph type="ctrTitle" hasCustomPrompt="1"/>
          </p:nvPr>
        </p:nvSpPr>
        <p:spPr>
          <a:xfrm>
            <a:off x="366854" y="4435449"/>
            <a:ext cx="3521974" cy="397446"/>
          </a:xfrm>
          <a:prstGeom prst="rect">
            <a:avLst/>
          </a:prstGeom>
        </p:spPr>
        <p:txBody>
          <a:bodyPr/>
          <a:lstStyle>
            <a:lvl1pPr>
              <a:defRPr sz="18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
        <p:nvSpPr>
          <p:cNvPr id="9" name="Text Placeholder 2"/>
          <p:cNvSpPr>
            <a:spLocks noGrp="1"/>
          </p:cNvSpPr>
          <p:nvPr>
            <p:ph type="body" sz="quarter" idx="13" hasCustomPrompt="1"/>
          </p:nvPr>
        </p:nvSpPr>
        <p:spPr>
          <a:xfrm>
            <a:off x="366854" y="1821803"/>
            <a:ext cx="6755226" cy="1137058"/>
          </a:xfrm>
          <a:prstGeom prst="rect">
            <a:avLst/>
          </a:prstGeom>
        </p:spPr>
        <p:txBody>
          <a:bodyPr/>
          <a:lstStyle>
            <a:lvl1pPr marL="0" marR="0" indent="0" algn="r" defTabSz="685800" rtl="0" eaLnBrk="1" fontAlgn="auto" latinLnBrk="0" hangingPunct="1">
              <a:lnSpc>
                <a:spcPct val="100000"/>
              </a:lnSpc>
              <a:spcBef>
                <a:spcPts val="200"/>
              </a:spcBef>
              <a:spcAft>
                <a:spcPts val="200"/>
              </a:spcAft>
              <a:buClrTx/>
              <a:buSzTx/>
              <a:buFont typeface="+mj-lt"/>
              <a:buNone/>
              <a:tabLst/>
              <a:defRPr sz="3200" b="0" i="0" baseline="0">
                <a:solidFill>
                  <a:srgbClr val="F27724"/>
                </a:solidFill>
                <a:latin typeface="Arial" charset="0"/>
                <a:ea typeface="Arial" charset="0"/>
                <a:cs typeface="Arial" charset="0"/>
              </a:defRPr>
            </a:lvl1pPr>
          </a:lstStyle>
          <a:p>
            <a:pPr algn="r"/>
            <a:r>
              <a:rPr lang="en-US" sz="3200" dirty="0">
                <a:solidFill>
                  <a:srgbClr val="F27724"/>
                </a:solidFill>
                <a:latin typeface="Arial" charset="0"/>
                <a:ea typeface="Arial" charset="0"/>
                <a:cs typeface="Arial" charset="0"/>
              </a:rPr>
              <a:t>Multiple Line Section</a:t>
            </a:r>
          </a:p>
          <a:p>
            <a:pPr algn="r"/>
            <a:r>
              <a:rPr lang="en-US" sz="3200" dirty="0">
                <a:solidFill>
                  <a:srgbClr val="F27724"/>
                </a:solidFill>
                <a:latin typeface="Arial" charset="0"/>
                <a:ea typeface="Arial" charset="0"/>
                <a:cs typeface="Arial" charset="0"/>
              </a:rPr>
              <a:t>Title Goes Here</a:t>
            </a:r>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2024 ZINFI Technologies Inc. All Rights Reserved.</a:t>
            </a:r>
          </a:p>
        </p:txBody>
      </p:sp>
    </p:spTree>
    <p:extLst>
      <p:ext uri="{BB962C8B-B14F-4D97-AF65-F5344CB8AC3E}">
        <p14:creationId xmlns:p14="http://schemas.microsoft.com/office/powerpoint/2010/main" val="22024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9215" y="1329571"/>
            <a:ext cx="2365622" cy="1354364"/>
          </a:xfrm>
          <a:prstGeom prst="rect">
            <a:avLst/>
          </a:prstGeom>
        </p:spPr>
      </p:pic>
      <p:cxnSp>
        <p:nvCxnSpPr>
          <p:cNvPr id="5" name="Straight Connector 4"/>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658627" y="2410006"/>
            <a:ext cx="4023362" cy="1323439"/>
          </a:xfrm>
          <a:prstGeom prst="rect">
            <a:avLst/>
          </a:prstGeom>
          <a:noFill/>
        </p:spPr>
        <p:txBody>
          <a:bodyPr wrap="square" rtlCol="0">
            <a:spAutoFit/>
          </a:bodyPr>
          <a:lstStyle/>
          <a:p>
            <a:pPr algn="r"/>
            <a:r>
              <a:rPr lang="en-US" sz="1600" dirty="0">
                <a:solidFill>
                  <a:srgbClr val="807C78"/>
                </a:solidFill>
                <a:latin typeface="Arial" charset="0"/>
                <a:ea typeface="Arial" charset="0"/>
                <a:cs typeface="Arial" charset="0"/>
              </a:rPr>
              <a:t>ZINFI Technologies, Inc.</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6200 Stoneridge Mall Road, Suite 300</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Pleasanton, CA 94588</a:t>
            </a:r>
          </a:p>
          <a:p>
            <a:pPr algn="r"/>
            <a:endParaRPr lang="en-US" sz="1600" dirty="0">
              <a:solidFill>
                <a:srgbClr val="807C78"/>
              </a:solidFill>
              <a:latin typeface="Arial" charset="0"/>
              <a:ea typeface="Arial" charset="0"/>
              <a:cs typeface="Arial" charset="0"/>
            </a:endParaRPr>
          </a:p>
          <a:p>
            <a:pPr algn="r"/>
            <a:r>
              <a:rPr lang="en-US" sz="1600" dirty="0" err="1">
                <a:solidFill>
                  <a:srgbClr val="8CA621"/>
                </a:solidFill>
                <a:latin typeface="Arial" charset="0"/>
                <a:ea typeface="Arial" charset="0"/>
                <a:cs typeface="Arial" charset="0"/>
              </a:rPr>
              <a:t>sales@zinfitech.com</a:t>
            </a:r>
            <a:endParaRPr lang="en-US" sz="1600" dirty="0">
              <a:solidFill>
                <a:srgbClr val="8CA621"/>
              </a:solidFill>
              <a:latin typeface="Arial" charset="0"/>
              <a:ea typeface="Arial" charset="0"/>
              <a:cs typeface="Arial" charset="0"/>
            </a:endParaRPr>
          </a:p>
        </p:txBody>
      </p:sp>
      <p:sp>
        <p:nvSpPr>
          <p:cNvPr id="15" name="Title 3"/>
          <p:cNvSpPr>
            <a:spLocks noGrp="1"/>
          </p:cNvSpPr>
          <p:nvPr>
            <p:ph type="ctrTitle" hasCustomPrompt="1"/>
          </p:nvPr>
        </p:nvSpPr>
        <p:spPr>
          <a:xfrm>
            <a:off x="366853"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
        <p:nvSpPr>
          <p:cNvPr id="9" name="TextBox 8"/>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2025 ZINFI Technologies Inc. All Rights Reserved.</a:t>
            </a:r>
          </a:p>
        </p:txBody>
      </p:sp>
    </p:spTree>
    <p:extLst>
      <p:ext uri="{BB962C8B-B14F-4D97-AF65-F5344CB8AC3E}">
        <p14:creationId xmlns:p14="http://schemas.microsoft.com/office/powerpoint/2010/main" val="1477530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301"/>
            <a:ext cx="7772400" cy="776019"/>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685800" y="2380538"/>
            <a:ext cx="5120640" cy="1315667"/>
          </a:xfrm>
          <a:prstGeom prst="rect">
            <a:avLst/>
          </a:prstGeo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13259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 thirds 1 thirds">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984875" y="562878"/>
            <a:ext cx="2467660" cy="3794078"/>
          </a:xfrm>
          <a:prstGeom prst="rect">
            <a:avLst/>
          </a:prstGeo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4"/>
          </p:nvPr>
        </p:nvSpPr>
        <p:spPr>
          <a:xfrm>
            <a:off x="688287" y="946949"/>
            <a:ext cx="5112439" cy="3410007"/>
          </a:xfrm>
          <a:prstGeom prst="rect">
            <a:avLst/>
          </a:prstGeo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11" hasCustomPrompt="1"/>
          </p:nvPr>
        </p:nvSpPr>
        <p:spPr>
          <a:xfrm>
            <a:off x="993371" y="181930"/>
            <a:ext cx="3487190" cy="341632"/>
          </a:xfrm>
          <a:prstGeom prst="rect">
            <a:avLst/>
          </a:prstGeom>
          <a:noFill/>
        </p:spPr>
        <p:txBody>
          <a:bodyPr wrap="square" rtlCol="0">
            <a:spAutoFit/>
          </a:bodyPr>
          <a:lstStyle>
            <a:lvl1pPr>
              <a:defRPr lang="en-US" sz="1800" b="0" dirty="0" smtClean="0">
                <a:solidFill>
                  <a:srgbClr val="807C78"/>
                </a:solidFill>
                <a:latin typeface="Arial" charset="0"/>
                <a:ea typeface="Arial" charset="0"/>
                <a:cs typeface="Arial" charset="0"/>
              </a:defRPr>
            </a:lvl1pPr>
          </a:lstStyle>
          <a:p>
            <a:pPr lvl="0"/>
            <a:r>
              <a:rPr lang="en-US" dirty="0"/>
              <a:t>Page Title</a:t>
            </a:r>
          </a:p>
        </p:txBody>
      </p:sp>
      <p:cxnSp>
        <p:nvCxnSpPr>
          <p:cNvPr id="11" name="Straight Connector 10"/>
          <p:cNvCxnSpPr/>
          <p:nvPr userDrawn="1"/>
        </p:nvCxnSpPr>
        <p:spPr>
          <a:xfrm>
            <a:off x="0" y="589826"/>
            <a:ext cx="9144000" cy="50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4639797" y="186839"/>
            <a:ext cx="3812738" cy="341632"/>
          </a:xfrm>
          <a:prstGeom prst="rect">
            <a:avLst/>
          </a:prstGeom>
          <a:noFill/>
        </p:spPr>
        <p:txBody>
          <a:bodyPr wrap="square" rtlCol="0">
            <a:spAutoFit/>
          </a:bodyPr>
          <a:lstStyle>
            <a:lvl1pPr>
              <a:defRPr lang="en-US" sz="1800" b="0" dirty="0" smtClean="0">
                <a:solidFill>
                  <a:srgbClr val="807C78"/>
                </a:solidFill>
                <a:latin typeface="Arial" charset="0"/>
                <a:ea typeface="Arial" charset="0"/>
                <a:cs typeface="Arial" charset="0"/>
              </a:defRPr>
            </a:lvl1pPr>
          </a:lstStyle>
          <a:p>
            <a:pPr lvl="0"/>
            <a:r>
              <a:rPr lang="en-US" dirty="0"/>
              <a:t>Page Title</a:t>
            </a:r>
          </a:p>
        </p:txBody>
      </p:sp>
    </p:spTree>
    <p:extLst>
      <p:ext uri="{BB962C8B-B14F-4D97-AF65-F5344CB8AC3E}">
        <p14:creationId xmlns:p14="http://schemas.microsoft.com/office/powerpoint/2010/main" val="302334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 multiple lin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6" name="Rectangle 5"/>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cxnSp>
        <p:nvCxnSpPr>
          <p:cNvPr id="7" name="Straight Connector 6"/>
          <p:cNvCxnSpPr/>
          <p:nvPr userDrawn="1"/>
        </p:nvCxnSpPr>
        <p:spPr>
          <a:xfrm>
            <a:off x="0" y="2400381"/>
            <a:ext cx="7017488" cy="25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itle 3"/>
          <p:cNvSpPr>
            <a:spLocks noGrp="1"/>
          </p:cNvSpPr>
          <p:nvPr>
            <p:ph type="ctrTitle" hasCustomPrompt="1"/>
          </p:nvPr>
        </p:nvSpPr>
        <p:spPr>
          <a:xfrm>
            <a:off x="366854" y="4435449"/>
            <a:ext cx="3521974" cy="397446"/>
          </a:xfrm>
          <a:prstGeom prst="rect">
            <a:avLst/>
          </a:prstGeom>
        </p:spPr>
        <p:txBody>
          <a:bodyPr/>
          <a:lstStyle>
            <a:lvl1pPr>
              <a:defRPr sz="18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
        <p:nvSpPr>
          <p:cNvPr id="9" name="Text Placeholder 2"/>
          <p:cNvSpPr>
            <a:spLocks noGrp="1"/>
          </p:cNvSpPr>
          <p:nvPr>
            <p:ph type="body" sz="quarter" idx="13" hasCustomPrompt="1"/>
          </p:nvPr>
        </p:nvSpPr>
        <p:spPr>
          <a:xfrm>
            <a:off x="366854" y="1821803"/>
            <a:ext cx="6755226" cy="1137058"/>
          </a:xfrm>
          <a:prstGeom prst="rect">
            <a:avLst/>
          </a:prstGeom>
        </p:spPr>
        <p:txBody>
          <a:bodyPr/>
          <a:lstStyle>
            <a:lvl1pPr marL="0" marR="0" indent="0" algn="r" defTabSz="685800" rtl="0" eaLnBrk="1" fontAlgn="auto" latinLnBrk="0" hangingPunct="1">
              <a:lnSpc>
                <a:spcPct val="100000"/>
              </a:lnSpc>
              <a:spcBef>
                <a:spcPts val="200"/>
              </a:spcBef>
              <a:spcAft>
                <a:spcPts val="200"/>
              </a:spcAft>
              <a:buClrTx/>
              <a:buSzTx/>
              <a:buFont typeface="+mj-lt"/>
              <a:buNone/>
              <a:tabLst/>
              <a:defRPr sz="3200" b="0" i="0" baseline="0">
                <a:solidFill>
                  <a:srgbClr val="F27724"/>
                </a:solidFill>
                <a:latin typeface="Arial" charset="0"/>
                <a:ea typeface="Arial" charset="0"/>
                <a:cs typeface="Arial" charset="0"/>
              </a:defRPr>
            </a:lvl1pPr>
          </a:lstStyle>
          <a:p>
            <a:pPr algn="r"/>
            <a:r>
              <a:rPr lang="en-US" sz="3200" dirty="0">
                <a:solidFill>
                  <a:srgbClr val="F27724"/>
                </a:solidFill>
                <a:latin typeface="Arial" charset="0"/>
                <a:ea typeface="Arial" charset="0"/>
                <a:cs typeface="Arial" charset="0"/>
              </a:rPr>
              <a:t>Multiple Line Section</a:t>
            </a:r>
          </a:p>
          <a:p>
            <a:pPr algn="r"/>
            <a:r>
              <a:rPr lang="en-US" sz="3200" dirty="0">
                <a:solidFill>
                  <a:srgbClr val="F27724"/>
                </a:solidFill>
                <a:latin typeface="Arial" charset="0"/>
                <a:ea typeface="Arial" charset="0"/>
                <a:cs typeface="Arial" charset="0"/>
              </a:rPr>
              <a:t>Title Goes Here</a:t>
            </a:r>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2025 ZINFI Technologies Inc. All Rights Reserved. ZINFI Confidential &amp; Proprietary Document – Shared under NDA.</a:t>
            </a:r>
          </a:p>
        </p:txBody>
      </p:sp>
    </p:spTree>
    <p:extLst>
      <p:ext uri="{BB962C8B-B14F-4D97-AF65-F5344CB8AC3E}">
        <p14:creationId xmlns:p14="http://schemas.microsoft.com/office/powerpoint/2010/main" val="2106643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 third 1 third 1 third">
    <p:spTree>
      <p:nvGrpSpPr>
        <p:cNvPr id="1" name=""/>
        <p:cNvGrpSpPr/>
        <p:nvPr/>
      </p:nvGrpSpPr>
      <p:grpSpPr>
        <a:xfrm>
          <a:off x="0" y="0"/>
          <a:ext cx="0" cy="0"/>
          <a:chOff x="0" y="0"/>
          <a:chExt cx="0" cy="0"/>
        </a:xfrm>
      </p:grpSpPr>
      <p:sp>
        <p:nvSpPr>
          <p:cNvPr id="12" name="Content Placeholder 2"/>
          <p:cNvSpPr>
            <a:spLocks noGrp="1"/>
          </p:cNvSpPr>
          <p:nvPr>
            <p:ph sz="quarter" idx="14"/>
          </p:nvPr>
        </p:nvSpPr>
        <p:spPr>
          <a:xfrm>
            <a:off x="688287" y="946949"/>
            <a:ext cx="2468880" cy="3410007"/>
          </a:xfrm>
          <a:prstGeom prst="rect">
            <a:avLst/>
          </a:prstGeo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6"/>
          </p:nvPr>
        </p:nvSpPr>
        <p:spPr>
          <a:xfrm>
            <a:off x="3337215" y="946949"/>
            <a:ext cx="2468880" cy="3410007"/>
          </a:xfrm>
          <a:prstGeom prst="rect">
            <a:avLst/>
          </a:prstGeo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sz="quarter" idx="18"/>
          </p:nvPr>
        </p:nvSpPr>
        <p:spPr>
          <a:xfrm>
            <a:off x="5986144" y="946949"/>
            <a:ext cx="2468880" cy="3410007"/>
          </a:xfrm>
          <a:prstGeom prst="rect">
            <a:avLst/>
          </a:prstGeo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1" hasCustomPrompt="1"/>
          </p:nvPr>
        </p:nvSpPr>
        <p:spPr>
          <a:xfrm>
            <a:off x="993371" y="181930"/>
            <a:ext cx="3487190" cy="341632"/>
          </a:xfrm>
          <a:prstGeom prst="rect">
            <a:avLst/>
          </a:prstGeom>
          <a:noFill/>
        </p:spPr>
        <p:txBody>
          <a:bodyPr wrap="square" rtlCol="0">
            <a:spAutoFit/>
          </a:bodyPr>
          <a:lstStyle>
            <a:lvl1pPr>
              <a:defRPr lang="en-US" sz="1800" b="0" dirty="0" smtClean="0">
                <a:solidFill>
                  <a:srgbClr val="807C78"/>
                </a:solidFill>
                <a:latin typeface="Arial" charset="0"/>
                <a:ea typeface="Arial" charset="0"/>
                <a:cs typeface="Arial" charset="0"/>
              </a:defRPr>
            </a:lvl1pPr>
          </a:lstStyle>
          <a:p>
            <a:pPr lvl="0"/>
            <a:r>
              <a:rPr lang="en-US" dirty="0"/>
              <a:t>Page Title</a:t>
            </a:r>
          </a:p>
        </p:txBody>
      </p:sp>
      <p:cxnSp>
        <p:nvCxnSpPr>
          <p:cNvPr id="15" name="Straight Connector 14"/>
          <p:cNvCxnSpPr/>
          <p:nvPr userDrawn="1"/>
        </p:nvCxnSpPr>
        <p:spPr>
          <a:xfrm>
            <a:off x="0" y="589826"/>
            <a:ext cx="9144000" cy="50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4"/>
          <p:cNvSpPr>
            <a:spLocks noGrp="1"/>
          </p:cNvSpPr>
          <p:nvPr>
            <p:ph type="body" sz="quarter" idx="15" hasCustomPrompt="1"/>
          </p:nvPr>
        </p:nvSpPr>
        <p:spPr>
          <a:xfrm>
            <a:off x="4639797" y="186839"/>
            <a:ext cx="3812738" cy="341632"/>
          </a:xfrm>
          <a:prstGeom prst="rect">
            <a:avLst/>
          </a:prstGeom>
          <a:noFill/>
        </p:spPr>
        <p:txBody>
          <a:bodyPr wrap="square" rtlCol="0">
            <a:spAutoFit/>
          </a:bodyPr>
          <a:lstStyle>
            <a:lvl1pPr>
              <a:defRPr lang="en-US" sz="1800" b="0" dirty="0" smtClean="0">
                <a:solidFill>
                  <a:srgbClr val="807C78"/>
                </a:solidFill>
                <a:latin typeface="Arial" charset="0"/>
                <a:ea typeface="Arial" charset="0"/>
                <a:cs typeface="Arial" charset="0"/>
              </a:defRPr>
            </a:lvl1pPr>
          </a:lstStyle>
          <a:p>
            <a:pPr lvl="0"/>
            <a:r>
              <a:rPr lang="en-US" dirty="0"/>
              <a:t>Page Title</a:t>
            </a:r>
          </a:p>
        </p:txBody>
      </p:sp>
    </p:spTree>
    <p:extLst>
      <p:ext uri="{BB962C8B-B14F-4D97-AF65-F5344CB8AC3E}">
        <p14:creationId xmlns:p14="http://schemas.microsoft.com/office/powerpoint/2010/main" val="1634651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12" name="Content Placeholder 2"/>
          <p:cNvSpPr>
            <a:spLocks noGrp="1"/>
          </p:cNvSpPr>
          <p:nvPr>
            <p:ph sz="quarter" idx="14"/>
          </p:nvPr>
        </p:nvSpPr>
        <p:spPr>
          <a:xfrm>
            <a:off x="688287" y="947035"/>
            <a:ext cx="3794760" cy="3403982"/>
          </a:xfrm>
          <a:prstGeom prst="rect">
            <a:avLst/>
          </a:prstGeo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5"/>
          </p:nvPr>
        </p:nvSpPr>
        <p:spPr>
          <a:xfrm>
            <a:off x="4657774" y="947035"/>
            <a:ext cx="3794760" cy="3403982"/>
          </a:xfrm>
          <a:prstGeom prst="rect">
            <a:avLst/>
          </a:prstGeo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1" hasCustomPrompt="1"/>
          </p:nvPr>
        </p:nvSpPr>
        <p:spPr>
          <a:xfrm>
            <a:off x="993371" y="181930"/>
            <a:ext cx="3487190" cy="341632"/>
          </a:xfrm>
          <a:prstGeom prst="rect">
            <a:avLst/>
          </a:prstGeom>
          <a:noFill/>
        </p:spPr>
        <p:txBody>
          <a:bodyPr wrap="square" rtlCol="0">
            <a:spAutoFit/>
          </a:bodyPr>
          <a:lstStyle>
            <a:lvl1pPr>
              <a:defRPr lang="en-US" sz="1800" b="0" dirty="0" smtClean="0">
                <a:solidFill>
                  <a:srgbClr val="807C78"/>
                </a:solidFill>
                <a:latin typeface="Arial" charset="0"/>
                <a:ea typeface="Arial" charset="0"/>
                <a:cs typeface="Arial" charset="0"/>
              </a:defRPr>
            </a:lvl1pPr>
          </a:lstStyle>
          <a:p>
            <a:pPr lvl="0"/>
            <a:r>
              <a:rPr lang="en-US" dirty="0"/>
              <a:t>Page Title</a:t>
            </a:r>
          </a:p>
        </p:txBody>
      </p:sp>
      <p:cxnSp>
        <p:nvCxnSpPr>
          <p:cNvPr id="13" name="Straight Connector 12"/>
          <p:cNvCxnSpPr/>
          <p:nvPr userDrawn="1"/>
        </p:nvCxnSpPr>
        <p:spPr>
          <a:xfrm>
            <a:off x="0" y="589826"/>
            <a:ext cx="9144000" cy="50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4"/>
          <p:cNvSpPr>
            <a:spLocks noGrp="1"/>
          </p:cNvSpPr>
          <p:nvPr>
            <p:ph type="body" sz="quarter" idx="16" hasCustomPrompt="1"/>
          </p:nvPr>
        </p:nvSpPr>
        <p:spPr>
          <a:xfrm>
            <a:off x="4639797" y="186839"/>
            <a:ext cx="3812738" cy="341632"/>
          </a:xfrm>
          <a:prstGeom prst="rect">
            <a:avLst/>
          </a:prstGeom>
          <a:noFill/>
        </p:spPr>
        <p:txBody>
          <a:bodyPr wrap="square" rtlCol="0">
            <a:spAutoFit/>
          </a:bodyPr>
          <a:lstStyle>
            <a:lvl1pPr>
              <a:defRPr lang="en-US" sz="1800" b="0" dirty="0" smtClean="0">
                <a:solidFill>
                  <a:srgbClr val="807C78"/>
                </a:solidFill>
                <a:latin typeface="Arial" charset="0"/>
                <a:ea typeface="Arial" charset="0"/>
                <a:cs typeface="Arial" charset="0"/>
              </a:defRPr>
            </a:lvl1pPr>
          </a:lstStyle>
          <a:p>
            <a:pPr lvl="0"/>
            <a:r>
              <a:rPr lang="en-US" dirty="0"/>
              <a:t>Page Title</a:t>
            </a:r>
          </a:p>
        </p:txBody>
      </p:sp>
    </p:spTree>
    <p:extLst>
      <p:ext uri="{BB962C8B-B14F-4D97-AF65-F5344CB8AC3E}">
        <p14:creationId xmlns:p14="http://schemas.microsoft.com/office/powerpoint/2010/main" val="721937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301"/>
            <a:ext cx="7772400" cy="776019"/>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685800" y="2380538"/>
            <a:ext cx="5120640" cy="1315667"/>
          </a:xfrm>
          <a:prstGeom prst="rect">
            <a:avLst/>
          </a:prstGeo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24786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4032504" cy="3888276"/>
          </a:xfrm>
        </p:spPr>
        <p:txBody>
          <a:bodyPr/>
          <a:lstStyle>
            <a:lvl1pPr>
              <a:defRPr sz="1400"/>
            </a:lvl1pPr>
            <a:lvl2pPr marL="182880" indent="-182880">
              <a:spcBef>
                <a:spcPts val="200"/>
              </a:spcBef>
              <a:spcAft>
                <a:spcPts val="200"/>
              </a:spcAft>
              <a:buFont typeface="+mj-lt"/>
              <a:buAutoNum type="arabicPeriod"/>
              <a:defRPr sz="1200"/>
            </a:lvl2pPr>
            <a:lvl3pPr marL="365760" indent="-118872">
              <a:defRPr sz="1000"/>
            </a:lvl3pPr>
            <a:lvl4pPr marL="457200">
              <a:defRPr sz="800"/>
            </a:lvl4pPr>
            <a:lvl5pPr marL="539496">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Main Title Goes Here</a:t>
            </a:r>
          </a:p>
        </p:txBody>
      </p:sp>
      <p:sp>
        <p:nvSpPr>
          <p:cNvPr id="14" name="TextBox 13"/>
          <p:cNvSpPr txBox="1"/>
          <p:nvPr userDrawn="1"/>
        </p:nvSpPr>
        <p:spPr>
          <a:xfrm>
            <a:off x="1188720" y="184592"/>
            <a:ext cx="3714383" cy="276999"/>
          </a:xfrm>
          <a:prstGeom prst="rect">
            <a:avLst/>
          </a:prstGeom>
          <a:noFill/>
        </p:spPr>
        <p:txBody>
          <a:bodyPr wrap="square" lIns="0" tIns="0" rIns="0" bIns="0" rtlCol="0">
            <a:spAutoFit/>
          </a:bodyPr>
          <a:lstStyle/>
          <a:p>
            <a:r>
              <a:rPr lang="en-US" sz="1800" dirty="0">
                <a:solidFill>
                  <a:srgbClr val="636361"/>
                </a:solidFill>
                <a:latin typeface="Arial" charset="0"/>
                <a:ea typeface="Arial" charset="0"/>
                <a:cs typeface="Arial" charset="0"/>
              </a:rPr>
              <a:t>Table Of Contents</a:t>
            </a:r>
          </a:p>
        </p:txBody>
      </p:sp>
      <p:pic>
        <p:nvPicPr>
          <p:cNvPr id="15" name="Picture 14"/>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6590581" y="2221001"/>
            <a:ext cx="2553419" cy="2927262"/>
          </a:xfrm>
          <a:prstGeom prst="rect">
            <a:avLst/>
          </a:prstGeom>
        </p:spPr>
      </p:pic>
    </p:spTree>
    <p:extLst>
      <p:ext uri="{BB962C8B-B14F-4D97-AF65-F5344CB8AC3E}">
        <p14:creationId xmlns:p14="http://schemas.microsoft.com/office/powerpoint/2010/main" val="925727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larg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868680"/>
            <a:ext cx="8357616" cy="3799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8"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558787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smaller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839468" y="868680"/>
            <a:ext cx="5465064"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3489138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smaller column with dicriptio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839468" y="868680"/>
            <a:ext cx="5465064" cy="349432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5" name="Content Placeholder 2"/>
          <p:cNvSpPr>
            <a:spLocks noGrp="1"/>
          </p:cNvSpPr>
          <p:nvPr>
            <p:ph sz="half" idx="12" hasCustomPrompt="1"/>
          </p:nvPr>
        </p:nvSpPr>
        <p:spPr>
          <a:xfrm>
            <a:off x="1839468" y="4430204"/>
            <a:ext cx="5465064" cy="292888"/>
          </a:xfrm>
        </p:spPr>
        <p:txBody>
          <a:bodyPr/>
          <a:lstStyle>
            <a:lvl1pPr algn="ct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26937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4032504"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09160" y="868680"/>
            <a:ext cx="402945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13"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1030048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 and 2/3">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259689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77461" y="868680"/>
            <a:ext cx="5482492"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1525557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3 and 1/3">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5465064"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41720" y="868680"/>
            <a:ext cx="259689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9518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5" name="Straight Connector 4"/>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658627" y="2410006"/>
            <a:ext cx="4023362" cy="1323439"/>
          </a:xfrm>
          <a:prstGeom prst="rect">
            <a:avLst/>
          </a:prstGeom>
          <a:noFill/>
        </p:spPr>
        <p:txBody>
          <a:bodyPr wrap="square" rtlCol="0">
            <a:spAutoFit/>
          </a:bodyPr>
          <a:lstStyle/>
          <a:p>
            <a:pPr algn="r"/>
            <a:r>
              <a:rPr lang="en-US" sz="1600" dirty="0">
                <a:solidFill>
                  <a:srgbClr val="807C78"/>
                </a:solidFill>
                <a:latin typeface="Arial" charset="0"/>
                <a:ea typeface="Arial" charset="0"/>
                <a:cs typeface="Arial" charset="0"/>
              </a:rPr>
              <a:t>ZINFI Technologies, Inc.</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6200 Stoneridge Mall Road, Suite 300</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Pleasanton, CA 94588</a:t>
            </a:r>
          </a:p>
          <a:p>
            <a:pPr algn="r"/>
            <a:endParaRPr lang="en-US" sz="1600" dirty="0">
              <a:solidFill>
                <a:srgbClr val="807C78"/>
              </a:solidFill>
              <a:latin typeface="Arial" charset="0"/>
              <a:ea typeface="Arial" charset="0"/>
              <a:cs typeface="Arial" charset="0"/>
            </a:endParaRPr>
          </a:p>
          <a:p>
            <a:pPr algn="r"/>
            <a:r>
              <a:rPr lang="en-US" sz="1600" dirty="0" err="1">
                <a:solidFill>
                  <a:srgbClr val="8CA621"/>
                </a:solidFill>
                <a:latin typeface="Arial" charset="0"/>
                <a:ea typeface="Arial" charset="0"/>
                <a:cs typeface="Arial" charset="0"/>
              </a:rPr>
              <a:t>sales@zinfitech.com</a:t>
            </a:r>
            <a:endParaRPr lang="en-US" sz="1600" dirty="0">
              <a:solidFill>
                <a:srgbClr val="8CA621"/>
              </a:solidFill>
              <a:latin typeface="Arial" charset="0"/>
              <a:ea typeface="Arial" charset="0"/>
              <a:cs typeface="Arial" charset="0"/>
            </a:endParaRPr>
          </a:p>
        </p:txBody>
      </p:sp>
      <p:sp>
        <p:nvSpPr>
          <p:cNvPr id="15" name="Title 3"/>
          <p:cNvSpPr>
            <a:spLocks noGrp="1"/>
          </p:cNvSpPr>
          <p:nvPr>
            <p:ph type="ctrTitle" hasCustomPrompt="1"/>
          </p:nvPr>
        </p:nvSpPr>
        <p:spPr>
          <a:xfrm>
            <a:off x="366853"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
        <p:nvSpPr>
          <p:cNvPr id="9" name="TextBox 8"/>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2025 ZINFI Technologies Inc. All Rights Reserved. ZINFI Confidential &amp; Proprietary Document – Shared under NDA.</a:t>
            </a:r>
          </a:p>
        </p:txBody>
      </p:sp>
    </p:spTree>
    <p:extLst>
      <p:ext uri="{BB962C8B-B14F-4D97-AF65-F5344CB8AC3E}">
        <p14:creationId xmlns:p14="http://schemas.microsoft.com/office/powerpoint/2010/main" val="517167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259689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86175" y="868680"/>
            <a:ext cx="259689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12"/>
          </p:nvPr>
        </p:nvSpPr>
        <p:spPr>
          <a:xfrm>
            <a:off x="6170013" y="868680"/>
            <a:ext cx="259689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40210964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s 2 row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2596896" cy="1600200"/>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86175" y="868680"/>
            <a:ext cx="2596896" cy="1600200"/>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12"/>
          </p:nvPr>
        </p:nvSpPr>
        <p:spPr>
          <a:xfrm>
            <a:off x="6170013" y="868680"/>
            <a:ext cx="2596896" cy="1600200"/>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7" name="Content Placeholder 2"/>
          <p:cNvSpPr>
            <a:spLocks noGrp="1"/>
          </p:cNvSpPr>
          <p:nvPr>
            <p:ph sz="half" idx="13" hasCustomPrompt="1"/>
          </p:nvPr>
        </p:nvSpPr>
        <p:spPr>
          <a:xfrm>
            <a:off x="402336" y="2628865"/>
            <a:ext cx="2596896" cy="1600200"/>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3286175" y="2628865"/>
            <a:ext cx="2596896" cy="1600200"/>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5"/>
          </p:nvPr>
        </p:nvSpPr>
        <p:spPr>
          <a:xfrm>
            <a:off x="6170013" y="2628865"/>
            <a:ext cx="2596896" cy="1600200"/>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1536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868680"/>
            <a:ext cx="1956816" cy="3799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8"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6" name="Content Placeholder 2"/>
          <p:cNvSpPr>
            <a:spLocks noGrp="1"/>
          </p:cNvSpPr>
          <p:nvPr>
            <p:ph idx="12"/>
          </p:nvPr>
        </p:nvSpPr>
        <p:spPr>
          <a:xfrm>
            <a:off x="2535936" y="868680"/>
            <a:ext cx="1956816" cy="3799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669536" y="868680"/>
            <a:ext cx="1956816" cy="3799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4"/>
          </p:nvPr>
        </p:nvSpPr>
        <p:spPr>
          <a:xfrm>
            <a:off x="6803136" y="868680"/>
            <a:ext cx="1956816" cy="3799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21817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4, 1/2 and 1/4">
    <p:spTree>
      <p:nvGrpSpPr>
        <p:cNvPr id="1" name=""/>
        <p:cNvGrpSpPr/>
        <p:nvPr/>
      </p:nvGrpSpPr>
      <p:grpSpPr>
        <a:xfrm>
          <a:off x="0" y="0"/>
          <a:ext cx="0" cy="0"/>
          <a:chOff x="0" y="0"/>
          <a:chExt cx="0" cy="0"/>
        </a:xfrm>
      </p:grpSpPr>
      <p:sp>
        <p:nvSpPr>
          <p:cNvPr id="6" name="Content Placeholder 2"/>
          <p:cNvSpPr>
            <a:spLocks noGrp="1"/>
          </p:cNvSpPr>
          <p:nvPr>
            <p:ph idx="12"/>
          </p:nvPr>
        </p:nvSpPr>
        <p:spPr>
          <a:xfrm>
            <a:off x="2535935" y="868680"/>
            <a:ext cx="4090417" cy="3799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402336" y="868680"/>
            <a:ext cx="1956816" cy="3799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8"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10" name="Content Placeholder 2"/>
          <p:cNvSpPr>
            <a:spLocks noGrp="1"/>
          </p:cNvSpPr>
          <p:nvPr>
            <p:ph idx="14"/>
          </p:nvPr>
        </p:nvSpPr>
        <p:spPr>
          <a:xfrm>
            <a:off x="6803136" y="868680"/>
            <a:ext cx="1956816" cy="3799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5287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ubhead 1/4, 1/2 and 1/4">
    <p:spTree>
      <p:nvGrpSpPr>
        <p:cNvPr id="1" name=""/>
        <p:cNvGrpSpPr/>
        <p:nvPr/>
      </p:nvGrpSpPr>
      <p:grpSpPr>
        <a:xfrm>
          <a:off x="0" y="0"/>
          <a:ext cx="0" cy="0"/>
          <a:chOff x="0" y="0"/>
          <a:chExt cx="0" cy="0"/>
        </a:xfrm>
      </p:grpSpPr>
      <p:sp>
        <p:nvSpPr>
          <p:cNvPr id="6" name="Content Placeholder 2"/>
          <p:cNvSpPr>
            <a:spLocks noGrp="1"/>
          </p:cNvSpPr>
          <p:nvPr>
            <p:ph idx="12"/>
          </p:nvPr>
        </p:nvSpPr>
        <p:spPr>
          <a:xfrm>
            <a:off x="2535935" y="1210646"/>
            <a:ext cx="4090417" cy="3457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402336" y="1210646"/>
            <a:ext cx="1956816" cy="34571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8"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10" name="Content Placeholder 2"/>
          <p:cNvSpPr>
            <a:spLocks noGrp="1"/>
          </p:cNvSpPr>
          <p:nvPr>
            <p:ph idx="14"/>
          </p:nvPr>
        </p:nvSpPr>
        <p:spPr>
          <a:xfrm>
            <a:off x="6803136" y="1210646"/>
            <a:ext cx="1956816" cy="3457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sz="quarter" idx="13" hasCustomPrompt="1"/>
          </p:nvPr>
        </p:nvSpPr>
        <p:spPr>
          <a:xfrm>
            <a:off x="402336" y="775770"/>
            <a:ext cx="62240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Sub-header</a:t>
            </a:r>
            <a:r>
              <a:rPr lang="en-US" sz="1400" baseline="0" dirty="0">
                <a:solidFill>
                  <a:srgbClr val="8CA621"/>
                </a:solidFill>
                <a:latin typeface="Arial" charset="0"/>
                <a:ea typeface="Arial" charset="0"/>
                <a:cs typeface="Arial" charset="0"/>
              </a:rPr>
              <a:t> Title or Thought Here</a:t>
            </a:r>
            <a:endParaRPr lang="en-US" sz="1400" dirty="0">
              <a:solidFill>
                <a:srgbClr val="8CA621"/>
              </a:solidFill>
              <a:latin typeface="Arial" charset="0"/>
              <a:ea typeface="Arial" charset="0"/>
              <a:cs typeface="Arial" charset="0"/>
            </a:endParaRPr>
          </a:p>
          <a:p>
            <a:pPr lvl="0"/>
            <a:endParaRPr lang="en-US" dirty="0"/>
          </a:p>
        </p:txBody>
      </p:sp>
    </p:spTree>
    <p:extLst>
      <p:ext uri="{BB962C8B-B14F-4D97-AF65-F5344CB8AC3E}">
        <p14:creationId xmlns:p14="http://schemas.microsoft.com/office/powerpoint/2010/main" val="3335562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olumns 2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868680"/>
            <a:ext cx="1956816" cy="12070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8"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6" name="Content Placeholder 2"/>
          <p:cNvSpPr>
            <a:spLocks noGrp="1"/>
          </p:cNvSpPr>
          <p:nvPr>
            <p:ph idx="12"/>
          </p:nvPr>
        </p:nvSpPr>
        <p:spPr>
          <a:xfrm>
            <a:off x="2535936" y="868680"/>
            <a:ext cx="1956816" cy="120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669536" y="868680"/>
            <a:ext cx="1956816" cy="120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4"/>
          </p:nvPr>
        </p:nvSpPr>
        <p:spPr>
          <a:xfrm>
            <a:off x="6803136" y="868680"/>
            <a:ext cx="1956816" cy="120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5"/>
          </p:nvPr>
        </p:nvSpPr>
        <p:spPr>
          <a:xfrm>
            <a:off x="402336" y="2255661"/>
            <a:ext cx="1956816" cy="2384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2535936" y="2255661"/>
            <a:ext cx="1956816" cy="2384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7"/>
          </p:nvPr>
        </p:nvSpPr>
        <p:spPr>
          <a:xfrm>
            <a:off x="4669536" y="2255661"/>
            <a:ext cx="1956816" cy="2384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8"/>
          </p:nvPr>
        </p:nvSpPr>
        <p:spPr>
          <a:xfrm>
            <a:off x="6803136" y="2255661"/>
            <a:ext cx="1956816" cy="2384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2964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ubhead 4 columns 2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1210646"/>
            <a:ext cx="1956816" cy="12070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8"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
        <p:nvSpPr>
          <p:cNvPr id="6" name="Content Placeholder 2"/>
          <p:cNvSpPr>
            <a:spLocks noGrp="1"/>
          </p:cNvSpPr>
          <p:nvPr>
            <p:ph idx="12"/>
          </p:nvPr>
        </p:nvSpPr>
        <p:spPr>
          <a:xfrm>
            <a:off x="2535936" y="1210646"/>
            <a:ext cx="1956816" cy="120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669536" y="1210646"/>
            <a:ext cx="1956816" cy="120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4"/>
          </p:nvPr>
        </p:nvSpPr>
        <p:spPr>
          <a:xfrm>
            <a:off x="6803136" y="1210646"/>
            <a:ext cx="1956816" cy="120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5"/>
          </p:nvPr>
        </p:nvSpPr>
        <p:spPr>
          <a:xfrm>
            <a:off x="402336" y="2597627"/>
            <a:ext cx="1956816" cy="22150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2535936" y="2597627"/>
            <a:ext cx="1956816" cy="2215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7"/>
          </p:nvPr>
        </p:nvSpPr>
        <p:spPr>
          <a:xfrm>
            <a:off x="4669536" y="2597627"/>
            <a:ext cx="1956816" cy="2215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8"/>
          </p:nvPr>
        </p:nvSpPr>
        <p:spPr>
          <a:xfrm>
            <a:off x="6803136" y="2597627"/>
            <a:ext cx="1956816" cy="2215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p:cNvSpPr>
            <a:spLocks noGrp="1"/>
          </p:cNvSpPr>
          <p:nvPr>
            <p:ph type="body" sz="quarter" idx="19" hasCustomPrompt="1"/>
          </p:nvPr>
        </p:nvSpPr>
        <p:spPr>
          <a:xfrm>
            <a:off x="402336" y="775770"/>
            <a:ext cx="62240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Sub-header</a:t>
            </a:r>
            <a:r>
              <a:rPr lang="en-US" sz="1400" baseline="0" dirty="0">
                <a:solidFill>
                  <a:srgbClr val="8CA621"/>
                </a:solidFill>
                <a:latin typeface="Arial" charset="0"/>
                <a:ea typeface="Arial" charset="0"/>
                <a:cs typeface="Arial" charset="0"/>
              </a:rPr>
              <a:t> Title or Thought Here</a:t>
            </a:r>
            <a:endParaRPr lang="en-US" sz="1400" dirty="0">
              <a:solidFill>
                <a:srgbClr val="8CA621"/>
              </a:solidFill>
              <a:latin typeface="Arial" charset="0"/>
              <a:ea typeface="Arial" charset="0"/>
              <a:cs typeface="Arial" charset="0"/>
            </a:endParaRPr>
          </a:p>
          <a:p>
            <a:pPr lvl="0"/>
            <a:endParaRPr lang="en-US" dirty="0"/>
          </a:p>
        </p:txBody>
      </p:sp>
    </p:spTree>
    <p:extLst>
      <p:ext uri="{BB962C8B-B14F-4D97-AF65-F5344CB8AC3E}">
        <p14:creationId xmlns:p14="http://schemas.microsoft.com/office/powerpoint/2010/main" val="17249687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ody Slide - Full Image">
    <p:spTree>
      <p:nvGrpSpPr>
        <p:cNvPr id="1" name=""/>
        <p:cNvGrpSpPr/>
        <p:nvPr/>
      </p:nvGrpSpPr>
      <p:grpSpPr>
        <a:xfrm>
          <a:off x="0" y="0"/>
          <a:ext cx="0" cy="0"/>
          <a:chOff x="0" y="0"/>
          <a:chExt cx="0" cy="0"/>
        </a:xfrm>
      </p:grpSpPr>
      <p:sp>
        <p:nvSpPr>
          <p:cNvPr id="8" name="Content Placeholder 2"/>
          <p:cNvSpPr>
            <a:spLocks noGrp="1"/>
          </p:cNvSpPr>
          <p:nvPr>
            <p:ph sz="quarter" idx="27" hasCustomPrompt="1"/>
          </p:nvPr>
        </p:nvSpPr>
        <p:spPr>
          <a:xfrm>
            <a:off x="313227" y="828138"/>
            <a:ext cx="8537476" cy="4105187"/>
          </a:xfrm>
          <a:prstGeom prst="rect">
            <a:avLst/>
          </a:prstGeom>
        </p:spPr>
        <p:txBody>
          <a:bodyPr/>
          <a:lstStyle>
            <a:lvl1pPr>
              <a:defRPr sz="1197">
                <a:solidFill>
                  <a:srgbClr val="636361"/>
                </a:solidFill>
              </a:defRPr>
            </a:lvl1pPr>
          </a:lstStyle>
          <a:p>
            <a:r>
              <a:rPr lang="en-US" dirty="0"/>
              <a:t>Click to add Arial 12pt text or image here.</a:t>
            </a:r>
          </a:p>
        </p:txBody>
      </p:sp>
      <p:sp>
        <p:nvSpPr>
          <p:cNvPr id="9" name="Text Placeholder 2"/>
          <p:cNvSpPr>
            <a:spLocks noGrp="1"/>
          </p:cNvSpPr>
          <p:nvPr>
            <p:ph type="body" sz="quarter" idx="11" hasCustomPrompt="1"/>
          </p:nvPr>
        </p:nvSpPr>
        <p:spPr>
          <a:xfrm>
            <a:off x="5460524" y="38496"/>
            <a:ext cx="3457925" cy="434876"/>
          </a:xfrm>
          <a:prstGeom prst="rect">
            <a:avLst/>
          </a:prstGeom>
        </p:spPr>
        <p:txBody>
          <a:bodyPr/>
          <a:lstStyle>
            <a:lvl1pPr marL="0" marR="0" indent="0" algn="r" defTabSz="683900" rtl="0" eaLnBrk="1" fontAlgn="auto" latinLnBrk="0" hangingPunct="1">
              <a:lnSpc>
                <a:spcPct val="150000"/>
              </a:lnSpc>
              <a:spcBef>
                <a:spcPts val="0"/>
              </a:spcBef>
              <a:spcAft>
                <a:spcPts val="0"/>
              </a:spcAft>
              <a:buClrTx/>
              <a:buSzTx/>
              <a:buFont typeface="+mj-lt"/>
              <a:buNone/>
              <a:tabLst/>
              <a:defRPr sz="1595" baseline="0">
                <a:solidFill>
                  <a:schemeClr val="bg1">
                    <a:lumMod val="75000"/>
                  </a:schemeClr>
                </a:solidFill>
                <a:latin typeface="Arial" charset="0"/>
                <a:ea typeface="Arial" charset="0"/>
                <a:cs typeface="Arial" charset="0"/>
              </a:defRPr>
            </a:lvl1pPr>
          </a:lstStyle>
          <a:p>
            <a:pPr lvl="0"/>
            <a:r>
              <a:rPr lang="en-US" dirty="0"/>
              <a:t>Section Title Goes Here</a:t>
            </a:r>
          </a:p>
          <a:p>
            <a:pPr lvl="0"/>
            <a:endParaRPr lang="en-US" dirty="0"/>
          </a:p>
        </p:txBody>
      </p:sp>
      <p:sp>
        <p:nvSpPr>
          <p:cNvPr id="10" name="Text Placeholder 2"/>
          <p:cNvSpPr>
            <a:spLocks noGrp="1"/>
          </p:cNvSpPr>
          <p:nvPr>
            <p:ph type="body" sz="quarter" idx="12" hasCustomPrompt="1"/>
          </p:nvPr>
        </p:nvSpPr>
        <p:spPr>
          <a:xfrm>
            <a:off x="1015606" y="32521"/>
            <a:ext cx="4444916" cy="434876"/>
          </a:xfrm>
          <a:prstGeom prst="rect">
            <a:avLst/>
          </a:prstGeom>
        </p:spPr>
        <p:txBody>
          <a:bodyPr/>
          <a:lstStyle>
            <a:lvl1pPr marL="0" marR="0" indent="0" algn="l" defTabSz="683900" rtl="0" eaLnBrk="1" fontAlgn="auto" latinLnBrk="0" hangingPunct="1">
              <a:lnSpc>
                <a:spcPct val="150000"/>
              </a:lnSpc>
              <a:spcBef>
                <a:spcPts val="0"/>
              </a:spcBef>
              <a:spcAft>
                <a:spcPts val="0"/>
              </a:spcAft>
              <a:buClrTx/>
              <a:buSzTx/>
              <a:buFont typeface="+mj-lt"/>
              <a:buNone/>
              <a:tabLst/>
              <a:defRPr sz="1795" baseline="0">
                <a:solidFill>
                  <a:srgbClr val="636361"/>
                </a:solidFill>
                <a:latin typeface="Arial" charset="0"/>
                <a:ea typeface="Arial" charset="0"/>
                <a:cs typeface="Arial" charset="0"/>
              </a:defRPr>
            </a:lvl1pPr>
          </a:lstStyle>
          <a:p>
            <a:pPr lvl="0"/>
            <a:r>
              <a:rPr lang="en-US" dirty="0"/>
              <a:t>Slide Title Goes Here</a:t>
            </a:r>
          </a:p>
          <a:p>
            <a:pPr lvl="0"/>
            <a:endParaRPr lang="en-US" dirty="0"/>
          </a:p>
        </p:txBody>
      </p:sp>
    </p:spTree>
    <p:extLst>
      <p:ext uri="{BB962C8B-B14F-4D97-AF65-F5344CB8AC3E}">
        <p14:creationId xmlns:p14="http://schemas.microsoft.com/office/powerpoint/2010/main" val="373272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3 and 1/3">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5465064"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41720" y="868680"/>
            <a:ext cx="2596896" cy="3888276"/>
          </a:xfrm>
        </p:spPr>
        <p:txBody>
          <a:bodyPr/>
          <a:lstStyle>
            <a:lvl1pPr>
              <a:defRPr sz="1400"/>
            </a:lvl1pPr>
            <a:lvl2pPr>
              <a:defRPr sz="1200"/>
            </a:lvl2pPr>
            <a:lvl3pPr>
              <a:defRPr sz="1200"/>
            </a:lvl3pPr>
            <a:lvl4pPr>
              <a:defRPr sz="1000"/>
            </a:lvl4pPr>
            <a:lvl5pPr>
              <a:defRPr sz="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3"/>
          <p:cNvSpPr>
            <a:spLocks noGrp="1"/>
          </p:cNvSpPr>
          <p:nvPr>
            <p:ph type="title"/>
          </p:nvPr>
        </p:nvSpPr>
        <p:spPr>
          <a:xfrm>
            <a:off x="1188084" y="22680"/>
            <a:ext cx="4272437" cy="438912"/>
          </a:xfrm>
          <a:prstGeom prst="rect">
            <a:avLst/>
          </a:prstGeom>
        </p:spPr>
        <p:txBody>
          <a:bodyPr vert="horz" lIns="0" tIns="0" rIns="0" bIns="0" rtlCol="0" anchor="b">
            <a:normAutofit/>
          </a:bodyPr>
          <a:lstStyle/>
          <a:p>
            <a:r>
              <a:rPr lang="en-US" dirty="0"/>
              <a:t>Slide Title Goes Here</a:t>
            </a:r>
          </a:p>
        </p:txBody>
      </p:sp>
      <p:sp>
        <p:nvSpPr>
          <p:cNvPr id="6"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val="41995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ransitio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2436" y="707093"/>
            <a:ext cx="8242073" cy="1308066"/>
          </a:xfrm>
          <a:prstGeom prst="rect">
            <a:avLst/>
          </a:prstGeom>
        </p:spPr>
        <p:txBody>
          <a:bodyPr anchor="b" anchorCtr="0">
            <a:noAutofit/>
          </a:bodyPr>
          <a:lstStyle>
            <a:lvl1pPr algn="l">
              <a:lnSpc>
                <a:spcPct val="90000"/>
              </a:lnSpc>
              <a:defRPr sz="2800" b="1" i="0" cap="none" baseline="0">
                <a:solidFill>
                  <a:schemeClr val="bg1"/>
                </a:solidFill>
                <a:latin typeface="Adelle" charset="0"/>
                <a:ea typeface="Adelle" charset="0"/>
                <a:cs typeface="Adelle" charset="0"/>
              </a:defRPr>
            </a:lvl1pPr>
          </a:lstStyle>
          <a:p>
            <a:r>
              <a:rPr lang="en-US" dirty="0"/>
              <a:t>Click to Add Transition Slide Title</a:t>
            </a:r>
          </a:p>
        </p:txBody>
      </p:sp>
      <p:sp>
        <p:nvSpPr>
          <p:cNvPr id="4" name="Text Placeholder 9"/>
          <p:cNvSpPr>
            <a:spLocks noGrp="1"/>
          </p:cNvSpPr>
          <p:nvPr>
            <p:ph type="body" sz="quarter" idx="10" hasCustomPrompt="1"/>
          </p:nvPr>
        </p:nvSpPr>
        <p:spPr>
          <a:xfrm>
            <a:off x="472436" y="2015160"/>
            <a:ext cx="8242073" cy="676901"/>
          </a:xfrm>
          <a:prstGeom prst="rect">
            <a:avLst/>
          </a:prstGeom>
        </p:spPr>
        <p:txBody>
          <a:bodyPr/>
          <a:lstStyle>
            <a:lvl1pPr marL="0" indent="0">
              <a:buFontTx/>
              <a:buNone/>
              <a:defRPr sz="1800" b="0" i="0" baseline="0">
                <a:solidFill>
                  <a:srgbClr val="63B1E5"/>
                </a:solidFill>
                <a:latin typeface="Open Sans Light" charset="0"/>
                <a:ea typeface="Open Sans Light" charset="0"/>
                <a:cs typeface="Open Sans Light" charset="0"/>
              </a:defRPr>
            </a:lvl1pPr>
          </a:lstStyle>
          <a:p>
            <a:r>
              <a:rPr lang="en-US" dirty="0"/>
              <a:t>Click to edit transition underline; it should be one or two lines in length</a:t>
            </a:r>
          </a:p>
        </p:txBody>
      </p:sp>
      <p:sp>
        <p:nvSpPr>
          <p:cNvPr id="7" name="Rectangle 6"/>
          <p:cNvSpPr/>
          <p:nvPr userDrawn="1"/>
        </p:nvSpPr>
        <p:spPr>
          <a:xfrm>
            <a:off x="0" y="1544107"/>
            <a:ext cx="342900" cy="2261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userDrawn="1"/>
        </p:nvCxnSpPr>
        <p:spPr>
          <a:xfrm flipH="1">
            <a:off x="457199" y="1544107"/>
            <a:ext cx="1170" cy="809504"/>
          </a:xfrm>
          <a:prstGeom prst="line">
            <a:avLst/>
          </a:prstGeom>
          <a:ln w="12700">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8693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pos="2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Lefthand titl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056"/>
                </a:solidFill>
              </a:defRPr>
            </a:lvl1pPr>
          </a:lstStyle>
          <a:p>
            <a:r>
              <a:rPr lang="en-US" dirty="0"/>
              <a:t>Click to edit Master title style</a:t>
            </a:r>
          </a:p>
        </p:txBody>
      </p:sp>
      <p:sp>
        <p:nvSpPr>
          <p:cNvPr id="3" name="Content Placeholder 2"/>
          <p:cNvSpPr>
            <a:spLocks noGrp="1"/>
          </p:cNvSpPr>
          <p:nvPr>
            <p:ph idx="1"/>
          </p:nvPr>
        </p:nvSpPr>
        <p:spPr>
          <a:xfrm>
            <a:off x="2808288" y="398801"/>
            <a:ext cx="5953125" cy="4097141"/>
          </a:xfrm>
        </p:spPr>
        <p:txBody>
          <a:bodyPr/>
          <a:lstStyle>
            <a:lvl1pPr marL="0" indent="0">
              <a:buNone/>
              <a:defRPr>
                <a:solidFill>
                  <a:srgbClr val="003056"/>
                </a:solidFill>
              </a:defRPr>
            </a:lvl1pPr>
            <a:lvl2pPr marL="284163" indent="0">
              <a:buNone/>
              <a:defRPr/>
            </a:lvl2pPr>
            <a:lvl3pPr marL="511175" indent="0">
              <a:buNone/>
              <a:defRPr/>
            </a:lvl3pPr>
            <a:lvl4pPr marL="795338" indent="0">
              <a:buNone/>
              <a:defRPr baseline="0"/>
            </a:lvl4pPr>
            <a:lvl5pPr marL="1033462" indent="0">
              <a:buClr>
                <a:schemeClr val="accent1"/>
              </a:buClr>
              <a:buNone/>
              <a:tabLst/>
              <a:defRPr sz="1400"/>
            </a:lvl5pPr>
          </a:lstStyle>
          <a:p>
            <a:pPr lvl="0"/>
            <a:r>
              <a:rPr lang="en-US" dirty="0"/>
              <a:t>Click to edit Master text styles</a:t>
            </a:r>
          </a:p>
        </p:txBody>
      </p:sp>
    </p:spTree>
    <p:extLst>
      <p:ext uri="{BB962C8B-B14F-4D97-AF65-F5344CB8AC3E}">
        <p14:creationId xmlns:p14="http://schemas.microsoft.com/office/powerpoint/2010/main" val="156627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66712" y="851688"/>
            <a:ext cx="8412480" cy="38252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hasCustomPrompt="1"/>
          </p:nvPr>
        </p:nvSpPr>
        <p:spPr>
          <a:xfrm>
            <a:off x="365124" y="183050"/>
            <a:ext cx="8413751" cy="320336"/>
          </a:xfrm>
          <a:prstGeom prst="rect">
            <a:avLst/>
          </a:prstGeom>
        </p:spPr>
        <p:txBody>
          <a:bodyPr vert="horz" wrap="square" lIns="0" tIns="0" rIns="0" bIns="0" rtlCol="0" anchor="t" anchorCtr="0">
            <a:noAutofit/>
          </a:bodyPr>
          <a:lstStyle>
            <a:lvl1pPr>
              <a:defRPr baseline="0"/>
            </a:lvl1pPr>
          </a:lstStyle>
          <a:p>
            <a:r>
              <a:rPr lang="en-US" dirty="0"/>
              <a:t>Click to Add Title</a:t>
            </a:r>
          </a:p>
        </p:txBody>
      </p:sp>
    </p:spTree>
    <p:extLst>
      <p:ext uri="{BB962C8B-B14F-4D97-AF65-F5344CB8AC3E}">
        <p14:creationId xmlns:p14="http://schemas.microsoft.com/office/powerpoint/2010/main" val="219360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2336" y="868680"/>
            <a:ext cx="4032504" cy="3888276"/>
          </a:xfrm>
        </p:spPr>
        <p:txBody>
          <a:bodyPr/>
          <a:lstStyle>
            <a:lvl1pPr>
              <a:defRPr sz="1400"/>
            </a:lvl1pPr>
            <a:lvl2pPr marL="182880" indent="-182880">
              <a:spcBef>
                <a:spcPts val="200"/>
              </a:spcBef>
              <a:spcAft>
                <a:spcPts val="200"/>
              </a:spcAft>
              <a:buFont typeface="+mj-lt"/>
              <a:buAutoNum type="arabicPeriod"/>
              <a:defRPr sz="1200"/>
            </a:lvl2pPr>
            <a:lvl3pPr marL="365760" indent="-118872">
              <a:defRPr sz="1000"/>
            </a:lvl3pPr>
            <a:lvl4pPr marL="457200">
              <a:defRPr sz="800"/>
            </a:lvl4pPr>
            <a:lvl5pPr marL="539496">
              <a:defRPr sz="800"/>
            </a:lvl5pPr>
            <a:lvl6pPr>
              <a:defRPr sz="1800"/>
            </a:lvl6pPr>
            <a:lvl7pPr>
              <a:defRPr sz="1800"/>
            </a:lvl7pPr>
            <a:lvl8pPr>
              <a:defRPr sz="1800"/>
            </a:lvl8pPr>
            <a:lvl9pPr>
              <a:defRPr sz="1800"/>
            </a:lvl9pPr>
          </a:lstStyle>
          <a:p>
            <a:pPr lvl="0"/>
            <a:r>
              <a:rPr lang="en-US" dirty="0"/>
              <a:t>Click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1" hasCustomPrompt="1"/>
          </p:nvPr>
        </p:nvSpPr>
        <p:spPr>
          <a:xfrm>
            <a:off x="5460521" y="22680"/>
            <a:ext cx="3457925" cy="438911"/>
          </a:xfrm>
          <a:prstGeom prst="rect">
            <a:avLst/>
          </a:prstGeom>
        </p:spPr>
        <p:txBody>
          <a:bodyPr anchor="b"/>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Main Title Goes Here</a:t>
            </a:r>
          </a:p>
        </p:txBody>
      </p:sp>
      <p:sp>
        <p:nvSpPr>
          <p:cNvPr id="14" name="TextBox 13"/>
          <p:cNvSpPr txBox="1"/>
          <p:nvPr userDrawn="1"/>
        </p:nvSpPr>
        <p:spPr>
          <a:xfrm>
            <a:off x="1188720" y="184592"/>
            <a:ext cx="3714383" cy="276999"/>
          </a:xfrm>
          <a:prstGeom prst="rect">
            <a:avLst/>
          </a:prstGeom>
          <a:noFill/>
        </p:spPr>
        <p:txBody>
          <a:bodyPr wrap="square" lIns="0" tIns="0" rIns="0" bIns="0" rtlCol="0">
            <a:spAutoFit/>
          </a:bodyPr>
          <a:lstStyle/>
          <a:p>
            <a:r>
              <a:rPr lang="en-US" sz="1800" dirty="0">
                <a:solidFill>
                  <a:srgbClr val="636361"/>
                </a:solidFill>
                <a:latin typeface="Arial" charset="0"/>
                <a:ea typeface="Arial" charset="0"/>
                <a:cs typeface="Arial" charset="0"/>
              </a:rPr>
              <a:t>Table Of Contents</a:t>
            </a:r>
          </a:p>
        </p:txBody>
      </p:sp>
      <p:pic>
        <p:nvPicPr>
          <p:cNvPr id="15" name="Picture 14"/>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025" b="11247"/>
          <a:stretch/>
        </p:blipFill>
        <p:spPr>
          <a:xfrm>
            <a:off x="6590581" y="2221001"/>
            <a:ext cx="2553419" cy="2927262"/>
          </a:xfrm>
          <a:prstGeom prst="rect">
            <a:avLst/>
          </a:prstGeom>
        </p:spPr>
      </p:pic>
    </p:spTree>
    <p:extLst>
      <p:ext uri="{BB962C8B-B14F-4D97-AF65-F5344CB8AC3E}">
        <p14:creationId xmlns:p14="http://schemas.microsoft.com/office/powerpoint/2010/main" val="1841688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2.png"/><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image" Target="../media/image2.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9" r:id="rId3"/>
    <p:sldLayoutId id="2147483668" r:id="rId4"/>
    <p:sldLayoutId id="2147483713" r:id="rId5"/>
    <p:sldLayoutId id="2147483714" r:id="rId6"/>
    <p:sldLayoutId id="2147483715" r:id="rId7"/>
    <p:sldLayoutId id="2147483716"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868680"/>
            <a:ext cx="8357616" cy="33972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6652" y="130490"/>
            <a:ext cx="750171" cy="372387"/>
          </a:xfrm>
          <a:prstGeom prst="rect">
            <a:avLst/>
          </a:prstGeom>
        </p:spPr>
      </p:pic>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4" name="Title Placeholder 13"/>
          <p:cNvSpPr>
            <a:spLocks noGrp="1"/>
          </p:cNvSpPr>
          <p:nvPr>
            <p:ph type="title"/>
          </p:nvPr>
        </p:nvSpPr>
        <p:spPr>
          <a:xfrm>
            <a:off x="1188084" y="22680"/>
            <a:ext cx="5394576" cy="438912"/>
          </a:xfrm>
          <a:prstGeom prst="rect">
            <a:avLst/>
          </a:prstGeom>
        </p:spPr>
        <p:txBody>
          <a:bodyPr vert="horz" lIns="0" tIns="0" rIns="0" bIns="0" rtlCol="0" anchor="b">
            <a:normAutofit/>
          </a:bodyPr>
          <a:lstStyle/>
          <a:p>
            <a:r>
              <a:rPr lang="en-US" dirty="0"/>
              <a:t>Slide Title Goes Here</a:t>
            </a:r>
          </a:p>
        </p:txBody>
      </p:sp>
      <p:sp>
        <p:nvSpPr>
          <p:cNvPr id="15" name="TextBox 14"/>
          <p:cNvSpPr txBox="1"/>
          <p:nvPr userDrawn="1"/>
        </p:nvSpPr>
        <p:spPr>
          <a:xfrm>
            <a:off x="146652" y="4897060"/>
            <a:ext cx="6600432"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2025 ZINFI Technologies Inc. All Rights Reserved. ZINFI Confidential &amp; Proprietary Document – Shared under NDA.</a:t>
            </a:r>
            <a:endParaRPr lang="en-US" sz="900" dirty="0"/>
          </a:p>
        </p:txBody>
      </p:sp>
    </p:spTree>
    <p:extLst>
      <p:ext uri="{BB962C8B-B14F-4D97-AF65-F5344CB8AC3E}">
        <p14:creationId xmlns:p14="http://schemas.microsoft.com/office/powerpoint/2010/main" val="477993487"/>
      </p:ext>
    </p:extLst>
  </p:cSld>
  <p:clrMap bg1="lt1" tx1="dk1" bg2="lt2" tx2="dk2" accent1="accent1" accent2="accent2" accent3="accent3" accent4="accent4" accent5="accent5" accent6="accent6" hlink="hlink" folHlink="folHlink"/>
  <p:sldLayoutIdLst>
    <p:sldLayoutId id="2147483692" r:id="rId1"/>
    <p:sldLayoutId id="2147483690" r:id="rId2"/>
    <p:sldLayoutId id="2147483705" r:id="rId3"/>
    <p:sldLayoutId id="2147483711" r:id="rId4"/>
    <p:sldLayoutId id="2147483704" r:id="rId5"/>
    <p:sldLayoutId id="2147483700" r:id="rId6"/>
    <p:sldLayoutId id="2147483701" r:id="rId7"/>
    <p:sldLayoutId id="2147483702" r:id="rId8"/>
    <p:sldLayoutId id="2147483703" r:id="rId9"/>
    <p:sldLayoutId id="2147483706" r:id="rId10"/>
    <p:sldLayoutId id="2147483707" r:id="rId11"/>
    <p:sldLayoutId id="2147483709" r:id="rId12"/>
    <p:sldLayoutId id="2147483708" r:id="rId13"/>
    <p:sldLayoutId id="2147483710" r:id="rId14"/>
    <p:sldLayoutId id="2147483712" r:id="rId15"/>
  </p:sldLayoutIdLst>
  <p:txStyles>
    <p:titleStyle>
      <a:lvl1pPr algn="l" defTabSz="457200" rtl="0" eaLnBrk="1" latinLnBrk="0" hangingPunct="1">
        <a:spcBef>
          <a:spcPct val="0"/>
        </a:spcBef>
        <a:buNone/>
        <a:defRPr sz="1800" kern="1200" baseline="0">
          <a:solidFill>
            <a:srgbClr val="636361"/>
          </a:solidFill>
          <a:latin typeface="+mj-lt"/>
          <a:ea typeface="+mj-ea"/>
          <a:cs typeface="+mj-cs"/>
        </a:defRPr>
      </a:lvl1pPr>
    </p:titleStyle>
    <p:bodyStyle>
      <a:lvl1pPr marL="0" indent="0" algn="l" defTabSz="457200" rtl="0" eaLnBrk="1" latinLnBrk="0" hangingPunct="1">
        <a:spcBef>
          <a:spcPts val="400"/>
        </a:spcBef>
        <a:spcAft>
          <a:spcPts val="400"/>
        </a:spcAft>
        <a:buFont typeface="Arial"/>
        <a:buNone/>
        <a:defRPr sz="1400" kern="1200">
          <a:solidFill>
            <a:schemeClr val="accent3"/>
          </a:solidFill>
          <a:latin typeface="Arial"/>
          <a:ea typeface="+mn-ea"/>
          <a:cs typeface="Arial"/>
        </a:defRPr>
      </a:lvl1pPr>
      <a:lvl2pPr marL="118872" indent="-118872" algn="l" defTabSz="457200" rtl="0" eaLnBrk="1" latinLnBrk="0" hangingPunct="1">
        <a:spcBef>
          <a:spcPts val="200"/>
        </a:spcBef>
        <a:spcAft>
          <a:spcPts val="200"/>
        </a:spcAft>
        <a:buFont typeface="Arial"/>
        <a:buChar char="•"/>
        <a:defRPr sz="1200" kern="1200">
          <a:solidFill>
            <a:schemeClr val="tx1"/>
          </a:solidFill>
          <a:latin typeface="+mn-lt"/>
          <a:ea typeface="+mn-ea"/>
          <a:cs typeface="+mn-cs"/>
        </a:defRPr>
      </a:lvl2pPr>
      <a:lvl3pPr marL="237744" indent="-118872" algn="l" defTabSz="457200" rtl="0" eaLnBrk="1" latinLnBrk="0" hangingPunct="1">
        <a:spcBef>
          <a:spcPts val="200"/>
        </a:spcBef>
        <a:spcAft>
          <a:spcPts val="200"/>
        </a:spcAft>
        <a:buFont typeface="Courier New"/>
        <a:buChar char="o"/>
        <a:defRPr sz="1100" kern="1200">
          <a:solidFill>
            <a:schemeClr val="tx1"/>
          </a:solidFill>
          <a:latin typeface="+mn-lt"/>
          <a:ea typeface="+mn-ea"/>
          <a:cs typeface="+mn-cs"/>
        </a:defRPr>
      </a:lvl3pPr>
      <a:lvl4pPr marL="356616" indent="-118872" algn="l" defTabSz="457200" rtl="0" eaLnBrk="1" latinLnBrk="0" hangingPunct="1">
        <a:spcBef>
          <a:spcPts val="100"/>
        </a:spcBef>
        <a:spcAft>
          <a:spcPts val="100"/>
        </a:spcAft>
        <a:buFont typeface="Lucida Grande"/>
        <a:buChar char="~"/>
        <a:defRPr sz="1000" i="1" kern="1200">
          <a:solidFill>
            <a:schemeClr val="tx1"/>
          </a:solidFill>
          <a:latin typeface="+mn-lt"/>
          <a:ea typeface="+mn-ea"/>
          <a:cs typeface="+mn-cs"/>
        </a:defRPr>
      </a:lvl4pPr>
      <a:lvl5pPr marL="475488" indent="-118872" algn="l" defTabSz="457200" rtl="0" eaLnBrk="1" latinLnBrk="0" hangingPunct="1">
        <a:spcBef>
          <a:spcPts val="100"/>
        </a:spcBef>
        <a:spcAft>
          <a:spcPts val="100"/>
        </a:spcAft>
        <a:buFont typeface="Lucida Grande"/>
        <a:buChar char="*"/>
        <a:defRPr sz="8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93482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868680"/>
            <a:ext cx="8357616" cy="33972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a:off x="146652" y="130490"/>
            <a:ext cx="750171" cy="372387"/>
          </a:xfrm>
          <a:prstGeom prst="rect">
            <a:avLst/>
          </a:prstGeom>
        </p:spPr>
      </p:pic>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4" name="Title Placeholder 13"/>
          <p:cNvSpPr>
            <a:spLocks noGrp="1"/>
          </p:cNvSpPr>
          <p:nvPr>
            <p:ph type="title"/>
          </p:nvPr>
        </p:nvSpPr>
        <p:spPr>
          <a:xfrm>
            <a:off x="1188084" y="22680"/>
            <a:ext cx="5394576" cy="438912"/>
          </a:xfrm>
          <a:prstGeom prst="rect">
            <a:avLst/>
          </a:prstGeom>
        </p:spPr>
        <p:txBody>
          <a:bodyPr vert="horz" lIns="0" tIns="0" rIns="0" bIns="0" rtlCol="0" anchor="b">
            <a:normAutofit/>
          </a:bodyPr>
          <a:lstStyle/>
          <a:p>
            <a:r>
              <a:rPr lang="en-US" dirty="0"/>
              <a:t>Slide Title Goes Here</a:t>
            </a:r>
          </a:p>
        </p:txBody>
      </p:sp>
      <p:sp>
        <p:nvSpPr>
          <p:cNvPr id="15" name="TextBox 14"/>
          <p:cNvSpPr txBox="1"/>
          <p:nvPr userDrawn="1"/>
        </p:nvSpPr>
        <p:spPr>
          <a:xfrm>
            <a:off x="146652" y="4897060"/>
            <a:ext cx="6600432"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2025 ZINFI Technologies Inc. All Rights Reserved. </a:t>
            </a:r>
            <a:endParaRPr lang="en-US" sz="900" dirty="0"/>
          </a:p>
        </p:txBody>
      </p:sp>
    </p:spTree>
    <p:extLst>
      <p:ext uri="{BB962C8B-B14F-4D97-AF65-F5344CB8AC3E}">
        <p14:creationId xmlns:p14="http://schemas.microsoft.com/office/powerpoint/2010/main" val="422123247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Lst>
  <p:txStyles>
    <p:titleStyle>
      <a:lvl1pPr algn="l" defTabSz="457200" rtl="0" eaLnBrk="1" latinLnBrk="0" hangingPunct="1">
        <a:spcBef>
          <a:spcPct val="0"/>
        </a:spcBef>
        <a:buNone/>
        <a:defRPr sz="1800" kern="1200" baseline="0">
          <a:solidFill>
            <a:srgbClr val="636361"/>
          </a:solidFill>
          <a:latin typeface="+mj-lt"/>
          <a:ea typeface="+mj-ea"/>
          <a:cs typeface="+mj-cs"/>
        </a:defRPr>
      </a:lvl1pPr>
    </p:titleStyle>
    <p:bodyStyle>
      <a:lvl1pPr marL="0" indent="0" algn="l" defTabSz="457200" rtl="0" eaLnBrk="1" latinLnBrk="0" hangingPunct="1">
        <a:spcBef>
          <a:spcPts val="400"/>
        </a:spcBef>
        <a:spcAft>
          <a:spcPts val="400"/>
        </a:spcAft>
        <a:buFont typeface="Arial"/>
        <a:buNone/>
        <a:defRPr sz="1400" kern="1200">
          <a:solidFill>
            <a:schemeClr val="accent3"/>
          </a:solidFill>
          <a:latin typeface="Arial"/>
          <a:ea typeface="+mn-ea"/>
          <a:cs typeface="Arial"/>
        </a:defRPr>
      </a:lvl1pPr>
      <a:lvl2pPr marL="118872" indent="-118872" algn="l" defTabSz="457200" rtl="0" eaLnBrk="1" latinLnBrk="0" hangingPunct="1">
        <a:spcBef>
          <a:spcPts val="200"/>
        </a:spcBef>
        <a:spcAft>
          <a:spcPts val="200"/>
        </a:spcAft>
        <a:buFont typeface="Arial"/>
        <a:buChar char="•"/>
        <a:defRPr sz="1200" kern="1200">
          <a:solidFill>
            <a:schemeClr val="tx1"/>
          </a:solidFill>
          <a:latin typeface="+mn-lt"/>
          <a:ea typeface="+mn-ea"/>
          <a:cs typeface="+mn-cs"/>
        </a:defRPr>
      </a:lvl2pPr>
      <a:lvl3pPr marL="237744" indent="-118872" algn="l" defTabSz="457200" rtl="0" eaLnBrk="1" latinLnBrk="0" hangingPunct="1">
        <a:spcBef>
          <a:spcPts val="200"/>
        </a:spcBef>
        <a:spcAft>
          <a:spcPts val="200"/>
        </a:spcAft>
        <a:buFont typeface="Courier New"/>
        <a:buChar char="o"/>
        <a:defRPr sz="1100" kern="1200">
          <a:solidFill>
            <a:schemeClr val="tx1"/>
          </a:solidFill>
          <a:latin typeface="+mn-lt"/>
          <a:ea typeface="+mn-ea"/>
          <a:cs typeface="+mn-cs"/>
        </a:defRPr>
      </a:lvl3pPr>
      <a:lvl4pPr marL="356616" indent="-118872" algn="l" defTabSz="457200" rtl="0" eaLnBrk="1" latinLnBrk="0" hangingPunct="1">
        <a:spcBef>
          <a:spcPts val="100"/>
        </a:spcBef>
        <a:spcAft>
          <a:spcPts val="100"/>
        </a:spcAft>
        <a:buFont typeface="Lucida Grande"/>
        <a:buChar char="~"/>
        <a:defRPr sz="1000" i="1" kern="1200">
          <a:solidFill>
            <a:schemeClr val="tx1"/>
          </a:solidFill>
          <a:latin typeface="+mn-lt"/>
          <a:ea typeface="+mn-ea"/>
          <a:cs typeface="+mn-cs"/>
        </a:defRPr>
      </a:lvl4pPr>
      <a:lvl5pPr marL="475488" indent="-118872" algn="l" defTabSz="457200" rtl="0" eaLnBrk="1" latinLnBrk="0" hangingPunct="1">
        <a:spcBef>
          <a:spcPts val="100"/>
        </a:spcBef>
        <a:spcAft>
          <a:spcPts val="100"/>
        </a:spcAft>
        <a:buFont typeface="Lucida Grande"/>
        <a:buChar char="*"/>
        <a:defRPr sz="8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4.xml"/><Relationship Id="rId1" Type="http://schemas.openxmlformats.org/officeDocument/2006/relationships/slideLayout" Target="../slideLayouts/slideLayout30.xml"/><Relationship Id="rId5" Type="http://schemas.openxmlformats.org/officeDocument/2006/relationships/slide" Target="slide2.xml"/><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 Target="slide33.xml"/><Relationship Id="rId7" Type="http://schemas.openxmlformats.org/officeDocument/2006/relationships/image" Target="../media/image44.png"/><Relationship Id="rId2" Type="http://schemas.openxmlformats.org/officeDocument/2006/relationships/slide" Target="slide20.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slide" Target="slide35.xml"/><Relationship Id="rId4" Type="http://schemas.openxmlformats.org/officeDocument/2006/relationships/slide" Target="slide36.xml"/><Relationship Id="rId9"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 Target="slide36.xml"/><Relationship Id="rId7" Type="http://schemas.openxmlformats.org/officeDocument/2006/relationships/image" Target="../media/image45.png"/><Relationship Id="rId2" Type="http://schemas.openxmlformats.org/officeDocument/2006/relationships/slide" Target="slide33.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slide" Target="slide35.xml"/><Relationship Id="rId4" Type="http://schemas.openxmlformats.org/officeDocument/2006/relationships/slide" Target="slide20.xml"/><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 Target="slide36.xml"/><Relationship Id="rId7" Type="http://schemas.openxmlformats.org/officeDocument/2006/relationships/image" Target="../media/image44.png"/><Relationship Id="rId2" Type="http://schemas.openxmlformats.org/officeDocument/2006/relationships/slide" Target="slide33.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slide" Target="slide20.xml"/><Relationship Id="rId4" Type="http://schemas.openxmlformats.org/officeDocument/2006/relationships/slide" Target="slide35.xml"/><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 Target="slide33.xml"/><Relationship Id="rId7" Type="http://schemas.openxmlformats.org/officeDocument/2006/relationships/image" Target="../media/image44.png"/><Relationship Id="rId2" Type="http://schemas.openxmlformats.org/officeDocument/2006/relationships/slide" Target="slide20.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slide" Target="slide35.xml"/><Relationship Id="rId4" Type="http://schemas.openxmlformats.org/officeDocument/2006/relationships/slide" Target="slide36.xml"/><Relationship Id="rId9"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 Target="slide33.xml"/><Relationship Id="rId7" Type="http://schemas.openxmlformats.org/officeDocument/2006/relationships/image" Target="../media/image44.png"/><Relationship Id="rId2" Type="http://schemas.openxmlformats.org/officeDocument/2006/relationships/slide" Target="slide34.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slide" Target="slide35.xml"/><Relationship Id="rId4" Type="http://schemas.openxmlformats.org/officeDocument/2006/relationships/slide" Target="slide36.xml"/><Relationship Id="rId9"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 Target="slide33.xml"/><Relationship Id="rId7" Type="http://schemas.openxmlformats.org/officeDocument/2006/relationships/image" Target="../media/image44.png"/><Relationship Id="rId2" Type="http://schemas.openxmlformats.org/officeDocument/2006/relationships/slide" Target="slide20.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slide" Target="slide35.xml"/><Relationship Id="rId4" Type="http://schemas.openxmlformats.org/officeDocument/2006/relationships/slide" Target="slide36.xml"/><Relationship Id="rId9"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8.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Customer CRM to ZINFI UPM Integration</a:t>
            </a:r>
          </a:p>
          <a:p>
            <a:r>
              <a:rPr lang="en-US" dirty="0">
                <a:solidFill>
                  <a:schemeClr val="bg1">
                    <a:lumMod val="65000"/>
                  </a:schemeClr>
                </a:solidFill>
              </a:rPr>
              <a:t>Lead Management Best Practices</a:t>
            </a:r>
          </a:p>
        </p:txBody>
      </p:sp>
      <p:sp>
        <p:nvSpPr>
          <p:cNvPr id="3" name="Title 2"/>
          <p:cNvSpPr>
            <a:spLocks noGrp="1"/>
          </p:cNvSpPr>
          <p:nvPr>
            <p:ph type="ctrTitle"/>
          </p:nvPr>
        </p:nvSpPr>
        <p:spPr/>
        <p:txBody>
          <a:bodyPr/>
          <a:lstStyle/>
          <a:p>
            <a:endParaRPr lang="en-US"/>
          </a:p>
        </p:txBody>
      </p:sp>
      <p:sp>
        <p:nvSpPr>
          <p:cNvPr id="4" name="Rectangle 3"/>
          <p:cNvSpPr/>
          <p:nvPr/>
        </p:nvSpPr>
        <p:spPr>
          <a:xfrm>
            <a:off x="4175186" y="3144959"/>
            <a:ext cx="4572000" cy="964431"/>
          </a:xfrm>
          <a:prstGeom prst="rect">
            <a:avLst/>
          </a:prstGeom>
        </p:spPr>
        <p:txBody>
          <a:bodyPr>
            <a:spAutoFit/>
          </a:bodyPr>
          <a:lstStyle/>
          <a:p>
            <a:pPr algn="r">
              <a:lnSpc>
                <a:spcPts val="3600"/>
              </a:lnSpc>
            </a:pPr>
            <a:r>
              <a:rPr lang="en-US" sz="2200" dirty="0">
                <a:solidFill>
                  <a:srgbClr val="BFBFBF"/>
                </a:solidFill>
                <a:ea typeface="MS PMincho" panose="02020600040205080304" pitchFamily="18" charset="-128"/>
              </a:rPr>
              <a:t>Ext.prc.002.06 | 08.16.2025</a:t>
            </a:r>
            <a:endParaRPr lang="en-US" sz="2200" dirty="0">
              <a:solidFill>
                <a:srgbClr val="00ADFF"/>
              </a:solidFill>
              <a:ea typeface="MS PMincho" panose="02020600040205080304" pitchFamily="18" charset="-128"/>
            </a:endParaRPr>
          </a:p>
          <a:p>
            <a:pPr algn="r">
              <a:lnSpc>
                <a:spcPts val="3600"/>
              </a:lnSpc>
            </a:pPr>
            <a:r>
              <a:rPr lang="en-US" sz="2200" dirty="0">
                <a:solidFill>
                  <a:srgbClr val="BFBFBF"/>
                </a:solidFill>
                <a:ea typeface="MS PMincho" panose="02020600040205080304" pitchFamily="18" charset="-128"/>
              </a:rPr>
              <a:t>UPM 25.x</a:t>
            </a:r>
            <a:endParaRPr lang="en-US" sz="2200" dirty="0">
              <a:solidFill>
                <a:srgbClr val="00ADFF"/>
              </a:solidFill>
              <a:effectLst/>
              <a:ea typeface="MS PMincho" panose="02020600040205080304" pitchFamily="18" charset="-128"/>
            </a:endParaRPr>
          </a:p>
        </p:txBody>
      </p:sp>
    </p:spTree>
    <p:extLst>
      <p:ext uri="{BB962C8B-B14F-4D97-AF65-F5344CB8AC3E}">
        <p14:creationId xmlns:p14="http://schemas.microsoft.com/office/powerpoint/2010/main" val="33937333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srcRect/>
          <a:stretch/>
        </p:blipFill>
        <p:spPr>
          <a:xfrm>
            <a:off x="499463" y="1398494"/>
            <a:ext cx="5460154" cy="2804672"/>
          </a:xfrm>
          <a:ln>
            <a:solidFill>
              <a:schemeClr val="tx2"/>
            </a:solidFill>
          </a:ln>
        </p:spPr>
      </p:pic>
      <p:sp>
        <p:nvSpPr>
          <p:cNvPr id="3" name="Content Placeholder 2"/>
          <p:cNvSpPr>
            <a:spLocks noGrp="1"/>
          </p:cNvSpPr>
          <p:nvPr>
            <p:ph sz="half" idx="2"/>
          </p:nvPr>
        </p:nvSpPr>
        <p:spPr/>
        <p:txBody>
          <a:bodyPr/>
          <a:lstStyle/>
          <a:p>
            <a:r>
              <a:rPr lang="en-US" dirty="0"/>
              <a:t>Campaigns In A Box</a:t>
            </a:r>
          </a:p>
          <a:p>
            <a:pPr marL="404622" lvl="1" indent="-285750">
              <a:buFont typeface="Arial" charset="0"/>
              <a:buChar char="•"/>
            </a:pPr>
            <a:r>
              <a:rPr lang="en-US" dirty="0"/>
              <a:t>Single-Tactic (SMB)</a:t>
            </a:r>
          </a:p>
          <a:p>
            <a:pPr marL="404622" lvl="1" indent="-285750">
              <a:buFont typeface="Arial" charset="0"/>
              <a:buChar char="•"/>
            </a:pPr>
            <a:r>
              <a:rPr lang="en-US" dirty="0"/>
              <a:t>Multi-Tactic (Mid-Market/Enterprise)</a:t>
            </a:r>
          </a:p>
          <a:p>
            <a:pPr marL="404622" lvl="1" indent="-285750">
              <a:buFont typeface="Arial" charset="0"/>
              <a:buChar char="•"/>
            </a:pPr>
            <a:r>
              <a:rPr lang="en-US" dirty="0"/>
              <a:t>Co-</a:t>
            </a:r>
            <a:r>
              <a:rPr lang="en-US" dirty="0" err="1"/>
              <a:t>brandable</a:t>
            </a:r>
            <a:endParaRPr lang="en-US" dirty="0"/>
          </a:p>
          <a:p>
            <a:endParaRPr lang="en-US" dirty="0"/>
          </a:p>
          <a:p>
            <a:r>
              <a:rPr lang="en-US" dirty="0"/>
              <a:t>Group Based Access</a:t>
            </a:r>
          </a:p>
          <a:p>
            <a:pPr marL="404622" lvl="1" indent="-285750">
              <a:buFont typeface="Arial" charset="0"/>
              <a:buChar char="•"/>
            </a:pPr>
            <a:r>
              <a:rPr lang="en-US" dirty="0"/>
              <a:t>Language &amp; Group Filter</a:t>
            </a:r>
          </a:p>
          <a:p>
            <a:pPr marL="404622" lvl="1" indent="-285750">
              <a:buFont typeface="Arial" charset="0"/>
              <a:buChar char="•"/>
            </a:pPr>
            <a:r>
              <a:rPr lang="en-US" dirty="0"/>
              <a:t>Time Based Expiration</a:t>
            </a:r>
          </a:p>
          <a:p>
            <a:endParaRPr lang="en-US" dirty="0"/>
          </a:p>
          <a:p>
            <a:r>
              <a:rPr lang="en-US" dirty="0"/>
              <a:t>Marketing Services</a:t>
            </a:r>
          </a:p>
          <a:p>
            <a:pPr marL="404622" lvl="1" indent="-285750">
              <a:buFont typeface="Arial" charset="0"/>
              <a:buChar char="•"/>
            </a:pPr>
            <a:r>
              <a:rPr lang="en-US" dirty="0"/>
              <a:t>Concierge Services</a:t>
            </a:r>
          </a:p>
          <a:p>
            <a:pPr marL="404622" lvl="1" indent="-285750">
              <a:buFont typeface="Arial" charset="0"/>
              <a:buChar char="•"/>
            </a:pPr>
            <a:r>
              <a:rPr lang="en-US" dirty="0"/>
              <a:t>Country Based Services</a:t>
            </a:r>
          </a:p>
          <a:p>
            <a:pPr marL="404622" lvl="1" indent="-285750">
              <a:buFont typeface="Arial" charset="0"/>
              <a:buChar char="•"/>
            </a:pPr>
            <a:r>
              <a:rPr lang="en-US" dirty="0"/>
              <a:t>MDF &amp; Incentives Policies</a:t>
            </a:r>
          </a:p>
          <a:p>
            <a:pPr marL="404622" lvl="1" indent="-285750">
              <a:buFont typeface="Arial" charset="0"/>
              <a:buChar char="•"/>
            </a:pPr>
            <a:endParaRPr lang="en-US" dirty="0"/>
          </a:p>
        </p:txBody>
      </p:sp>
      <p:sp>
        <p:nvSpPr>
          <p:cNvPr id="4" name="Title 3"/>
          <p:cNvSpPr>
            <a:spLocks noGrp="1"/>
          </p:cNvSpPr>
          <p:nvPr>
            <p:ph type="title"/>
          </p:nvPr>
        </p:nvSpPr>
        <p:spPr/>
        <p:txBody>
          <a:bodyPr/>
          <a:lstStyle/>
          <a:p>
            <a:r>
              <a:rPr lang="en-US" dirty="0"/>
              <a:t>Lead Generation </a:t>
            </a:r>
            <a:r>
              <a:rPr lang="en-US" b="1" u="sng" dirty="0"/>
              <a:t>Platform</a:t>
            </a:r>
          </a:p>
        </p:txBody>
      </p:sp>
      <p:sp>
        <p:nvSpPr>
          <p:cNvPr id="5" name="Text Placeholder 4"/>
          <p:cNvSpPr>
            <a:spLocks noGrp="1"/>
          </p:cNvSpPr>
          <p:nvPr>
            <p:ph type="body" sz="quarter" idx="11"/>
          </p:nvPr>
        </p:nvSpPr>
        <p:spPr/>
        <p:txBody>
          <a:bodyPr/>
          <a:lstStyle/>
          <a:p>
            <a:r>
              <a:rPr lang="en-US" b="1" u="sng" dirty="0"/>
              <a:t>Partner</a:t>
            </a:r>
            <a:r>
              <a:rPr lang="en-US" dirty="0"/>
              <a:t> Led</a:t>
            </a:r>
          </a:p>
        </p:txBody>
      </p:sp>
      <p:sp>
        <p:nvSpPr>
          <p:cNvPr id="2" name="Rectangle 1"/>
          <p:cNvSpPr/>
          <p:nvPr/>
        </p:nvSpPr>
        <p:spPr>
          <a:xfrm>
            <a:off x="401638" y="696286"/>
            <a:ext cx="5465762" cy="318782"/>
          </a:xfrm>
          <a:prstGeom prst="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333333"/>
                </a:solidFill>
                <a:effectLst/>
                <a:uLnTx/>
                <a:uFillTx/>
                <a:latin typeface="Arial"/>
                <a:ea typeface="+mn-ea"/>
                <a:cs typeface="+mn-cs"/>
              </a:rPr>
              <a:t>Pre Packaged Campaigns</a:t>
            </a:r>
          </a:p>
        </p:txBody>
      </p:sp>
    </p:spTree>
    <p:extLst>
      <p:ext uri="{BB962C8B-B14F-4D97-AF65-F5344CB8AC3E}">
        <p14:creationId xmlns:p14="http://schemas.microsoft.com/office/powerpoint/2010/main" val="39666297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1015605" y="121505"/>
            <a:ext cx="5002813" cy="369332"/>
          </a:xfrm>
          <a:prstGeom prst="rect">
            <a:avLst/>
          </a:prstGeom>
          <a:noFill/>
        </p:spPr>
        <p:txBody>
          <a:bodyPr wrap="squar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36361"/>
                </a:solidFill>
                <a:effectLst/>
                <a:uLnTx/>
                <a:uFillTx/>
                <a:latin typeface="Arial" charset="0"/>
                <a:ea typeface="Arial" charset="0"/>
                <a:cs typeface="Arial" charset="0"/>
              </a:rPr>
              <a:t>Lead Management </a:t>
            </a:r>
            <a:r>
              <a:rPr kumimoji="0" lang="en-US" sz="1800" b="1" i="0" u="sng" strike="noStrike" kern="1200" cap="none" spc="0" normalizeH="0" baseline="0" noProof="0" dirty="0">
                <a:ln>
                  <a:noFill/>
                </a:ln>
                <a:solidFill>
                  <a:srgbClr val="636361"/>
                </a:solidFill>
                <a:effectLst/>
                <a:uLnTx/>
                <a:uFillTx/>
                <a:latin typeface="Arial" charset="0"/>
                <a:ea typeface="Arial" charset="0"/>
                <a:cs typeface="Arial" charset="0"/>
              </a:rPr>
              <a:t>Process</a:t>
            </a:r>
          </a:p>
        </p:txBody>
      </p:sp>
      <p:sp>
        <p:nvSpPr>
          <p:cNvPr id="50" name="TextBox 49"/>
          <p:cNvSpPr txBox="1"/>
          <p:nvPr/>
        </p:nvSpPr>
        <p:spPr>
          <a:xfrm>
            <a:off x="5204065" y="152283"/>
            <a:ext cx="3714383" cy="307777"/>
          </a:xfrm>
          <a:prstGeom prst="rect">
            <a:avLst/>
          </a:prstGeom>
          <a:noFill/>
        </p:spPr>
        <p:txBody>
          <a:bodyPr wrap="square" rtlCol="0">
            <a:spAutoFit/>
          </a:bodyPr>
          <a:lstStyle/>
          <a:p>
            <a:pPr marL="0" marR="0" lvl="0" indent="0" algn="r"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Arial" charset="0"/>
                <a:ea typeface="Arial" charset="0"/>
                <a:cs typeface="Arial" charset="0"/>
              </a:rPr>
              <a:t>Process Example</a:t>
            </a:r>
          </a:p>
        </p:txBody>
      </p:sp>
      <p:sp>
        <p:nvSpPr>
          <p:cNvPr id="44" name="Rectangle 43"/>
          <p:cNvSpPr/>
          <p:nvPr/>
        </p:nvSpPr>
        <p:spPr>
          <a:xfrm>
            <a:off x="6209071" y="887897"/>
            <a:ext cx="2934929" cy="3759732"/>
          </a:xfrm>
          <a:prstGeom prst="rect">
            <a:avLst/>
          </a:prstGeom>
          <a:solidFill>
            <a:srgbClr val="F27724">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45" name="Rectangle 44"/>
          <p:cNvSpPr/>
          <p:nvPr/>
        </p:nvSpPr>
        <p:spPr>
          <a:xfrm>
            <a:off x="2990113" y="887480"/>
            <a:ext cx="3222300" cy="3759732"/>
          </a:xfrm>
          <a:prstGeom prst="rect">
            <a:avLst/>
          </a:prstGeom>
          <a:solidFill>
            <a:srgbClr val="00BCFF">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46" name="Rectangle 45"/>
          <p:cNvSpPr/>
          <p:nvPr/>
        </p:nvSpPr>
        <p:spPr>
          <a:xfrm>
            <a:off x="0" y="887896"/>
            <a:ext cx="2986771" cy="3760886"/>
          </a:xfrm>
          <a:prstGeom prst="rect">
            <a:avLst/>
          </a:prstGeom>
          <a:solidFill>
            <a:srgbClr val="8CA621">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47" name="Rectangle 46"/>
          <p:cNvSpPr/>
          <p:nvPr/>
        </p:nvSpPr>
        <p:spPr>
          <a:xfrm>
            <a:off x="3664040" y="995680"/>
            <a:ext cx="1820182" cy="161654"/>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BCFF"/>
                </a:solidFill>
                <a:effectLst/>
                <a:uLnTx/>
                <a:uFillTx/>
                <a:latin typeface="Arial" charset="0"/>
                <a:ea typeface="Arial" charset="0"/>
                <a:cs typeface="Arial" charset="0"/>
              </a:rPr>
              <a:t>Leads Loaded/Reside in ZINFI UPM</a:t>
            </a:r>
          </a:p>
        </p:txBody>
      </p:sp>
      <p:cxnSp>
        <p:nvCxnSpPr>
          <p:cNvPr id="48" name="Straight Arrow Connector 47"/>
          <p:cNvCxnSpPr/>
          <p:nvPr/>
        </p:nvCxnSpPr>
        <p:spPr>
          <a:xfrm>
            <a:off x="1488536" y="738099"/>
            <a:ext cx="0" cy="256032"/>
          </a:xfrm>
          <a:prstGeom prst="straightConnector1">
            <a:avLst/>
          </a:prstGeom>
          <a:ln w="12700">
            <a:solidFill>
              <a:srgbClr val="636361"/>
            </a:solidFill>
            <a:tailEnd type="triangle"/>
          </a:ln>
          <a:effectLst/>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0" y="4647629"/>
            <a:ext cx="2986771" cy="182637"/>
          </a:xfrm>
          <a:prstGeom prst="rect">
            <a:avLst/>
          </a:prstGeom>
          <a:solidFill>
            <a:srgbClr val="8CA621">
              <a:alpha val="50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OEM CRM</a:t>
            </a:r>
          </a:p>
        </p:txBody>
      </p:sp>
      <p:sp>
        <p:nvSpPr>
          <p:cNvPr id="52" name="Rectangle 51"/>
          <p:cNvSpPr/>
          <p:nvPr/>
        </p:nvSpPr>
        <p:spPr>
          <a:xfrm>
            <a:off x="2986771" y="4645781"/>
            <a:ext cx="3222300" cy="182637"/>
          </a:xfrm>
          <a:prstGeom prst="rect">
            <a:avLst/>
          </a:prstGeom>
          <a:solidFill>
            <a:srgbClr val="00BC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ZINFI UPM</a:t>
            </a:r>
          </a:p>
        </p:txBody>
      </p:sp>
      <p:sp>
        <p:nvSpPr>
          <p:cNvPr id="56" name="Rectangle 55"/>
          <p:cNvSpPr/>
          <p:nvPr/>
        </p:nvSpPr>
        <p:spPr>
          <a:xfrm>
            <a:off x="6209071" y="4645781"/>
            <a:ext cx="2934929" cy="182637"/>
          </a:xfrm>
          <a:prstGeom prst="rect">
            <a:avLst/>
          </a:prstGeom>
          <a:solidFill>
            <a:srgbClr val="F27724">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PARTNER CRM</a:t>
            </a:r>
          </a:p>
        </p:txBody>
      </p:sp>
      <p:sp>
        <p:nvSpPr>
          <p:cNvPr id="60" name="Rectangle 59"/>
          <p:cNvSpPr/>
          <p:nvPr/>
        </p:nvSpPr>
        <p:spPr>
          <a:xfrm>
            <a:off x="1987985" y="664663"/>
            <a:ext cx="5172292" cy="157588"/>
          </a:xfrm>
          <a:prstGeom prst="rect">
            <a:avLst/>
          </a:prstGeom>
          <a:solidFill>
            <a:schemeClr val="bg1"/>
          </a:solidFill>
          <a:ln w="12700">
            <a:solidFill>
              <a:srgbClr val="63636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636361"/>
                </a:solidFill>
                <a:effectLst/>
                <a:uLnTx/>
                <a:uFillTx/>
                <a:latin typeface="Arial" charset="0"/>
                <a:ea typeface="Arial" charset="0"/>
                <a:cs typeface="Arial" charset="0"/>
              </a:rPr>
              <a:t>Will you (OEM) manage your leads in ZINFI UPM or in your CRM (with ZINFI UPM Connector)?</a:t>
            </a:r>
          </a:p>
        </p:txBody>
      </p:sp>
      <p:sp>
        <p:nvSpPr>
          <p:cNvPr id="87" name="Rectangle 86"/>
          <p:cNvSpPr/>
          <p:nvPr/>
        </p:nvSpPr>
        <p:spPr>
          <a:xfrm>
            <a:off x="583294" y="994735"/>
            <a:ext cx="1820182" cy="161654"/>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8CA621"/>
                </a:solidFill>
                <a:effectLst/>
                <a:uLnTx/>
                <a:uFillTx/>
                <a:latin typeface="Arial" charset="0"/>
                <a:ea typeface="Arial" charset="0"/>
                <a:cs typeface="Arial" charset="0"/>
              </a:rPr>
              <a:t>Leads Loaded/Reside in CRM Instance</a:t>
            </a:r>
          </a:p>
        </p:txBody>
      </p:sp>
      <p:cxnSp>
        <p:nvCxnSpPr>
          <p:cNvPr id="88" name="Straight Connector 87"/>
          <p:cNvCxnSpPr>
            <a:stCxn id="131" idx="1"/>
          </p:cNvCxnSpPr>
          <p:nvPr/>
        </p:nvCxnSpPr>
        <p:spPr>
          <a:xfrm flipH="1">
            <a:off x="1493385" y="743457"/>
            <a:ext cx="494600" cy="0"/>
          </a:xfrm>
          <a:prstGeom prst="line">
            <a:avLst/>
          </a:prstGeom>
          <a:ln w="12700">
            <a:solidFill>
              <a:srgbClr val="636361"/>
            </a:solidFill>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131" idx="2"/>
            <a:endCxn id="94" idx="0"/>
          </p:cNvCxnSpPr>
          <p:nvPr/>
        </p:nvCxnSpPr>
        <p:spPr>
          <a:xfrm>
            <a:off x="4574131" y="822251"/>
            <a:ext cx="0" cy="173429"/>
          </a:xfrm>
          <a:prstGeom prst="straightConnector1">
            <a:avLst/>
          </a:prstGeom>
          <a:ln w="12700">
            <a:solidFill>
              <a:srgbClr val="636361"/>
            </a:solidFill>
            <a:tailEnd type="triangle"/>
          </a:ln>
          <a:effectLst/>
        </p:spPr>
        <p:style>
          <a:lnRef idx="2">
            <a:schemeClr val="accent1"/>
          </a:lnRef>
          <a:fillRef idx="0">
            <a:schemeClr val="accent1"/>
          </a:fillRef>
          <a:effectRef idx="1">
            <a:schemeClr val="accent1"/>
          </a:effectRef>
          <a:fontRef idx="minor">
            <a:schemeClr val="tx1"/>
          </a:fontRef>
        </p:style>
      </p:cxnSp>
      <p:sp>
        <p:nvSpPr>
          <p:cNvPr id="90" name="Rectangle 89">
            <a:hlinkClick r:id="rId2" action="ppaction://hlinksldjump"/>
          </p:cNvPr>
          <p:cNvSpPr/>
          <p:nvPr/>
        </p:nvSpPr>
        <p:spPr>
          <a:xfrm>
            <a:off x="583294" y="1305251"/>
            <a:ext cx="1820182" cy="161654"/>
          </a:xfrm>
          <a:prstGeom prst="rect">
            <a:avLst/>
          </a:prstGeom>
          <a:solidFill>
            <a:srgbClr val="8CA62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Arial" charset="0"/>
                <a:ea typeface="Arial" charset="0"/>
                <a:cs typeface="Arial" charset="0"/>
              </a:rPr>
              <a:t>Leads Passed to Partner/Group</a:t>
            </a:r>
          </a:p>
        </p:txBody>
      </p:sp>
      <p:cxnSp>
        <p:nvCxnSpPr>
          <p:cNvPr id="91" name="Straight Arrow Connector 90"/>
          <p:cNvCxnSpPr>
            <a:stCxn id="135" idx="2"/>
          </p:cNvCxnSpPr>
          <p:nvPr/>
        </p:nvCxnSpPr>
        <p:spPr>
          <a:xfrm>
            <a:off x="1493385" y="1156389"/>
            <a:ext cx="0" cy="148862"/>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sp>
        <p:nvSpPr>
          <p:cNvPr id="94" name="Rectangle 93">
            <a:hlinkClick r:id="rId2" action="ppaction://hlinksldjump"/>
          </p:cNvPr>
          <p:cNvSpPr/>
          <p:nvPr/>
        </p:nvSpPr>
        <p:spPr>
          <a:xfrm>
            <a:off x="3667627" y="1303737"/>
            <a:ext cx="1820182" cy="161654"/>
          </a:xfrm>
          <a:prstGeom prst="rect">
            <a:avLst/>
          </a:prstGeom>
          <a:solidFill>
            <a:srgbClr val="00BCFF"/>
          </a:solid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Arial" charset="0"/>
                <a:ea typeface="Arial" charset="0"/>
                <a:cs typeface="Arial" charset="0"/>
              </a:rPr>
              <a:t>Leads Passed to Partner/Group</a:t>
            </a:r>
          </a:p>
        </p:txBody>
      </p:sp>
      <p:cxnSp>
        <p:nvCxnSpPr>
          <p:cNvPr id="98" name="Straight Arrow Connector 97"/>
          <p:cNvCxnSpPr>
            <a:stCxn id="94" idx="2"/>
          </p:cNvCxnSpPr>
          <p:nvPr/>
        </p:nvCxnSpPr>
        <p:spPr>
          <a:xfrm>
            <a:off x="4574131" y="1157334"/>
            <a:ext cx="3587" cy="146403"/>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99" name="Rectangle 98"/>
          <p:cNvSpPr/>
          <p:nvPr/>
        </p:nvSpPr>
        <p:spPr>
          <a:xfrm>
            <a:off x="3670967" y="1614280"/>
            <a:ext cx="1820182" cy="161654"/>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BCFF"/>
                </a:solidFill>
                <a:effectLst/>
                <a:uLnTx/>
                <a:uFillTx/>
                <a:latin typeface="Arial" charset="0"/>
                <a:ea typeface="Arial" charset="0"/>
                <a:cs typeface="Arial" charset="0"/>
              </a:rPr>
              <a:t>Partner Has Accepted Lead</a:t>
            </a:r>
          </a:p>
        </p:txBody>
      </p:sp>
      <p:cxnSp>
        <p:nvCxnSpPr>
          <p:cNvPr id="102" name="Straight Arrow Connector 101"/>
          <p:cNvCxnSpPr/>
          <p:nvPr/>
        </p:nvCxnSpPr>
        <p:spPr>
          <a:xfrm>
            <a:off x="4577718" y="1465391"/>
            <a:ext cx="3340" cy="148889"/>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103" name="Rectangle 102"/>
          <p:cNvSpPr/>
          <p:nvPr/>
        </p:nvSpPr>
        <p:spPr>
          <a:xfrm>
            <a:off x="3674532" y="1926943"/>
            <a:ext cx="1820182" cy="161654"/>
          </a:xfrm>
          <a:prstGeom prst="rect">
            <a:avLst/>
          </a:prstGeom>
          <a:solidFill>
            <a:schemeClr val="bg1"/>
          </a:solidFill>
          <a:ln w="1270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BCFF"/>
                </a:solidFill>
                <a:effectLst/>
                <a:uLnTx/>
                <a:uFillTx/>
                <a:latin typeface="Arial" charset="0"/>
                <a:ea typeface="Arial" charset="0"/>
                <a:cs typeface="Arial" charset="0"/>
              </a:rPr>
              <a:t>Partner CRM Configured?</a:t>
            </a:r>
          </a:p>
        </p:txBody>
      </p:sp>
      <p:cxnSp>
        <p:nvCxnSpPr>
          <p:cNvPr id="104" name="Straight Arrow Connector 103"/>
          <p:cNvCxnSpPr/>
          <p:nvPr/>
        </p:nvCxnSpPr>
        <p:spPr>
          <a:xfrm>
            <a:off x="4577718" y="1770652"/>
            <a:ext cx="3340" cy="148889"/>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105" name="Rectangle 104"/>
          <p:cNvSpPr/>
          <p:nvPr/>
        </p:nvSpPr>
        <p:spPr>
          <a:xfrm>
            <a:off x="6773457" y="1921808"/>
            <a:ext cx="1820182" cy="161654"/>
          </a:xfrm>
          <a:prstGeom prst="rect">
            <a:avLst/>
          </a:prstGeom>
          <a:solidFill>
            <a:schemeClr val="bg1"/>
          </a:solidFill>
          <a:ln w="12700">
            <a:solidFill>
              <a:srgbClr val="F27724"/>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F27724"/>
                </a:solidFill>
                <a:effectLst/>
                <a:uLnTx/>
                <a:uFillTx/>
                <a:latin typeface="Arial" charset="0"/>
                <a:ea typeface="Arial" charset="0"/>
                <a:cs typeface="Arial" charset="0"/>
              </a:rPr>
              <a:t>Lead Received into Partner CRM</a:t>
            </a:r>
          </a:p>
        </p:txBody>
      </p:sp>
      <p:cxnSp>
        <p:nvCxnSpPr>
          <p:cNvPr id="106" name="Straight Arrow Connector 105"/>
          <p:cNvCxnSpPr/>
          <p:nvPr/>
        </p:nvCxnSpPr>
        <p:spPr>
          <a:xfrm>
            <a:off x="4578011" y="2092033"/>
            <a:ext cx="3340" cy="384048"/>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107" name="Decision 106"/>
          <p:cNvSpPr/>
          <p:nvPr/>
        </p:nvSpPr>
        <p:spPr>
          <a:xfrm>
            <a:off x="4465886" y="2173094"/>
            <a:ext cx="216384" cy="127516"/>
          </a:xfrm>
          <a:prstGeom prst="flowChartDecisi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Arial"/>
                <a:ea typeface="+mn-ea"/>
                <a:cs typeface="+mn-cs"/>
              </a:rPr>
              <a:t>N</a:t>
            </a:r>
          </a:p>
        </p:txBody>
      </p:sp>
      <p:sp>
        <p:nvSpPr>
          <p:cNvPr id="108" name="Rectangle 107"/>
          <p:cNvSpPr/>
          <p:nvPr/>
        </p:nvSpPr>
        <p:spPr>
          <a:xfrm>
            <a:off x="3663987" y="2476080"/>
            <a:ext cx="1820182" cy="161654"/>
          </a:xfrm>
          <a:prstGeom prst="rect">
            <a:avLst/>
          </a:prstGeom>
          <a:solidFill>
            <a:schemeClr val="bg1"/>
          </a:solidFill>
          <a:ln w="12700">
            <a:solidFill>
              <a:srgbClr val="00BCFF"/>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BCFF"/>
                </a:solidFill>
                <a:effectLst/>
                <a:uLnTx/>
                <a:uFillTx/>
                <a:latin typeface="Arial" charset="0"/>
                <a:ea typeface="Arial" charset="0"/>
                <a:cs typeface="Arial" charset="0"/>
              </a:rPr>
              <a:t>Lead Nurtured by Partner</a:t>
            </a:r>
          </a:p>
        </p:txBody>
      </p:sp>
      <p:sp>
        <p:nvSpPr>
          <p:cNvPr id="109" name="Rectangle 108"/>
          <p:cNvSpPr/>
          <p:nvPr/>
        </p:nvSpPr>
        <p:spPr>
          <a:xfrm>
            <a:off x="6771605" y="2474695"/>
            <a:ext cx="1820182" cy="161654"/>
          </a:xfrm>
          <a:prstGeom prst="rect">
            <a:avLst/>
          </a:prstGeom>
          <a:solidFill>
            <a:schemeClr val="bg1"/>
          </a:solidFill>
          <a:ln w="12700">
            <a:solidFill>
              <a:srgbClr val="F27724"/>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F27724"/>
                </a:solidFill>
                <a:effectLst/>
                <a:uLnTx/>
                <a:uFillTx/>
                <a:latin typeface="Arial" charset="0"/>
                <a:ea typeface="Arial" charset="0"/>
                <a:cs typeface="Arial" charset="0"/>
              </a:rPr>
              <a:t>Lead Nurtured by Partner</a:t>
            </a:r>
          </a:p>
        </p:txBody>
      </p:sp>
      <p:cxnSp>
        <p:nvCxnSpPr>
          <p:cNvPr id="110" name="Straight Arrow Connector 109"/>
          <p:cNvCxnSpPr/>
          <p:nvPr/>
        </p:nvCxnSpPr>
        <p:spPr>
          <a:xfrm flipH="1">
            <a:off x="7681696" y="2083462"/>
            <a:ext cx="1852" cy="391233"/>
          </a:xfrm>
          <a:prstGeom prst="straightConnector1">
            <a:avLst/>
          </a:prstGeom>
          <a:ln w="12700">
            <a:solidFill>
              <a:srgbClr val="F2772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H="1">
            <a:off x="1484904" y="1459508"/>
            <a:ext cx="1722" cy="237744"/>
          </a:xfrm>
          <a:prstGeom prst="line">
            <a:avLst/>
          </a:prstGeom>
          <a:ln w="12700">
            <a:solidFill>
              <a:srgbClr val="8CA621"/>
            </a:solidFill>
          </a:ln>
          <a:effectLst/>
        </p:spPr>
        <p:style>
          <a:lnRef idx="2">
            <a:schemeClr val="accent1"/>
          </a:lnRef>
          <a:fillRef idx="0">
            <a:schemeClr val="accent1"/>
          </a:fillRef>
          <a:effectRef idx="1">
            <a:schemeClr val="accent1"/>
          </a:effectRef>
          <a:fontRef idx="minor">
            <a:schemeClr val="tx1"/>
          </a:fontRef>
        </p:style>
      </p:cxnSp>
      <p:sp>
        <p:nvSpPr>
          <p:cNvPr id="112" name="Hexagon 111">
            <a:hlinkClick r:id="rId3" action="ppaction://hlinksldjump"/>
          </p:cNvPr>
          <p:cNvSpPr/>
          <p:nvPr/>
        </p:nvSpPr>
        <p:spPr>
          <a:xfrm>
            <a:off x="2782528" y="2481675"/>
            <a:ext cx="418809" cy="161654"/>
          </a:xfrm>
          <a:prstGeom prst="hexagon">
            <a:avLst/>
          </a:prstGeom>
          <a:gradFill>
            <a:gsLst>
              <a:gs pos="0">
                <a:srgbClr val="8CA621"/>
              </a:gs>
              <a:gs pos="100000">
                <a:srgbClr val="00BCF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Arial"/>
                <a:ea typeface="+mn-ea"/>
                <a:cs typeface="+mn-cs"/>
              </a:rPr>
              <a:t>SYNC</a:t>
            </a:r>
          </a:p>
        </p:txBody>
      </p:sp>
      <p:sp>
        <p:nvSpPr>
          <p:cNvPr id="113" name="Hexagon 112">
            <a:hlinkClick r:id="rId3" action="ppaction://hlinksldjump"/>
          </p:cNvPr>
          <p:cNvSpPr/>
          <p:nvPr/>
        </p:nvSpPr>
        <p:spPr>
          <a:xfrm>
            <a:off x="6027290" y="2474695"/>
            <a:ext cx="418809" cy="161654"/>
          </a:xfrm>
          <a:prstGeom prst="hexagon">
            <a:avLst/>
          </a:prstGeom>
          <a:gradFill>
            <a:gsLst>
              <a:gs pos="0">
                <a:srgbClr val="00BCFF"/>
              </a:gs>
              <a:gs pos="100000">
                <a:srgbClr val="F2772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Arial"/>
                <a:ea typeface="+mn-ea"/>
                <a:cs typeface="+mn-cs"/>
              </a:rPr>
              <a:t>SYNC</a:t>
            </a:r>
          </a:p>
        </p:txBody>
      </p:sp>
      <p:sp>
        <p:nvSpPr>
          <p:cNvPr id="114" name="Rectangle 113">
            <a:hlinkClick r:id="rId4" action="ppaction://hlinksldjump"/>
          </p:cNvPr>
          <p:cNvSpPr/>
          <p:nvPr/>
        </p:nvSpPr>
        <p:spPr>
          <a:xfrm>
            <a:off x="3662359" y="2792048"/>
            <a:ext cx="1820182" cy="161654"/>
          </a:xfrm>
          <a:prstGeom prst="rect">
            <a:avLst/>
          </a:prstGeom>
          <a:solidFill>
            <a:srgbClr val="00BCFF"/>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Arial" charset="0"/>
                <a:ea typeface="Arial" charset="0"/>
                <a:cs typeface="Arial" charset="0"/>
              </a:rPr>
              <a:t>Lead Converted </a:t>
            </a:r>
            <a:r>
              <a:rPr kumimoji="0" lang="en-US" sz="700" b="1" i="0" u="none" strike="noStrike" kern="1200" cap="none" spc="0" normalizeH="0" baseline="0" noProof="0">
                <a:ln>
                  <a:noFill/>
                </a:ln>
                <a:solidFill>
                  <a:prstClr val="white"/>
                </a:solidFill>
                <a:effectLst/>
                <a:uLnTx/>
                <a:uFillTx/>
                <a:latin typeface="Arial" charset="0"/>
                <a:ea typeface="Arial" charset="0"/>
                <a:cs typeface="Arial" charset="0"/>
              </a:rPr>
              <a:t>to Opportunity</a:t>
            </a:r>
            <a:endParaRPr kumimoji="0" lang="en-US" sz="700"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cxnSp>
        <p:nvCxnSpPr>
          <p:cNvPr id="115" name="Straight Arrow Connector 114"/>
          <p:cNvCxnSpPr/>
          <p:nvPr/>
        </p:nvCxnSpPr>
        <p:spPr>
          <a:xfrm flipH="1">
            <a:off x="4572450" y="2637734"/>
            <a:ext cx="1628" cy="154314"/>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116" name="Rectangle 115">
            <a:hlinkClick r:id="rId4" action="ppaction://hlinksldjump"/>
          </p:cNvPr>
          <p:cNvSpPr/>
          <p:nvPr/>
        </p:nvSpPr>
        <p:spPr>
          <a:xfrm>
            <a:off x="6773233" y="3099804"/>
            <a:ext cx="1820182" cy="161654"/>
          </a:xfrm>
          <a:prstGeom prst="rect">
            <a:avLst/>
          </a:prstGeom>
          <a:solidFill>
            <a:srgbClr val="F27724"/>
          </a:solidFill>
          <a:ln w="12700">
            <a:solidFill>
              <a:srgbClr val="F27724"/>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Arial" charset="0"/>
                <a:ea typeface="Arial" charset="0"/>
                <a:cs typeface="Arial" charset="0"/>
              </a:rPr>
              <a:t>Lead Converted </a:t>
            </a:r>
            <a:r>
              <a:rPr kumimoji="0" lang="en-US" sz="700" b="1" i="0" u="none" strike="noStrike" kern="1200" cap="none" spc="0" normalizeH="0" baseline="0" noProof="0">
                <a:ln>
                  <a:noFill/>
                </a:ln>
                <a:solidFill>
                  <a:prstClr val="white"/>
                </a:solidFill>
                <a:effectLst/>
                <a:uLnTx/>
                <a:uFillTx/>
                <a:latin typeface="Arial" charset="0"/>
                <a:ea typeface="Arial" charset="0"/>
                <a:cs typeface="Arial" charset="0"/>
              </a:rPr>
              <a:t>to Opportunity</a:t>
            </a:r>
            <a:endParaRPr kumimoji="0" lang="en-US" sz="700"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cxnSp>
        <p:nvCxnSpPr>
          <p:cNvPr id="117" name="Straight Arrow Connector 116"/>
          <p:cNvCxnSpPr/>
          <p:nvPr/>
        </p:nvCxnSpPr>
        <p:spPr>
          <a:xfrm>
            <a:off x="7683324" y="2637653"/>
            <a:ext cx="0" cy="462151"/>
          </a:xfrm>
          <a:prstGeom prst="straightConnector1">
            <a:avLst/>
          </a:prstGeom>
          <a:ln w="12700">
            <a:solidFill>
              <a:srgbClr val="F27724"/>
            </a:solidFill>
            <a:tailEnd type="triangle"/>
          </a:ln>
          <a:effectLst/>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3669297" y="3105117"/>
            <a:ext cx="1820182" cy="161654"/>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BCFF"/>
                </a:solidFill>
                <a:effectLst/>
                <a:uLnTx/>
                <a:uFillTx/>
                <a:latin typeface="Arial" charset="0"/>
                <a:ea typeface="Arial" charset="0"/>
                <a:cs typeface="Arial" charset="0"/>
              </a:rPr>
              <a:t>Opportunity Pushed to OEM CRM</a:t>
            </a:r>
          </a:p>
        </p:txBody>
      </p:sp>
      <p:cxnSp>
        <p:nvCxnSpPr>
          <p:cNvPr id="119" name="Straight Arrow Connector 118"/>
          <p:cNvCxnSpPr/>
          <p:nvPr/>
        </p:nvCxnSpPr>
        <p:spPr>
          <a:xfrm>
            <a:off x="4572450" y="2953702"/>
            <a:ext cx="6938" cy="151415"/>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120" name="Rectangle 119"/>
          <p:cNvSpPr/>
          <p:nvPr/>
        </p:nvSpPr>
        <p:spPr>
          <a:xfrm>
            <a:off x="583294" y="3102460"/>
            <a:ext cx="1820182" cy="161654"/>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8CA621"/>
                </a:solidFill>
                <a:effectLst/>
                <a:uLnTx/>
                <a:uFillTx/>
                <a:latin typeface="Arial" charset="0"/>
                <a:ea typeface="Arial" charset="0"/>
                <a:cs typeface="Arial" charset="0"/>
              </a:rPr>
              <a:t>Opportunity Synced</a:t>
            </a:r>
          </a:p>
        </p:txBody>
      </p:sp>
      <p:cxnSp>
        <p:nvCxnSpPr>
          <p:cNvPr id="121" name="Straight Arrow Connector 120"/>
          <p:cNvCxnSpPr/>
          <p:nvPr/>
        </p:nvCxnSpPr>
        <p:spPr>
          <a:xfrm flipH="1" flipV="1">
            <a:off x="2403476" y="3183287"/>
            <a:ext cx="1265821" cy="2657"/>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122" name="Rectangle 121"/>
          <p:cNvSpPr/>
          <p:nvPr/>
        </p:nvSpPr>
        <p:spPr>
          <a:xfrm>
            <a:off x="3669297" y="4090167"/>
            <a:ext cx="1820182" cy="161654"/>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BCFF"/>
                </a:solidFill>
                <a:effectLst/>
                <a:uLnTx/>
                <a:uFillTx/>
                <a:latin typeface="Arial" charset="0"/>
                <a:ea typeface="Arial" charset="0"/>
                <a:cs typeface="Arial" charset="0"/>
              </a:rPr>
              <a:t>Activity Reporting</a:t>
            </a:r>
          </a:p>
        </p:txBody>
      </p:sp>
      <p:sp>
        <p:nvSpPr>
          <p:cNvPr id="123" name="Right Bracket 122"/>
          <p:cNvSpPr/>
          <p:nvPr/>
        </p:nvSpPr>
        <p:spPr>
          <a:xfrm>
            <a:off x="5669169" y="988278"/>
            <a:ext cx="113550" cy="2268254"/>
          </a:xfrm>
          <a:prstGeom prst="rightBracket">
            <a:avLst/>
          </a:prstGeom>
          <a:ln w="12700">
            <a:solidFill>
              <a:schemeClr val="accent1">
                <a:alpha val="50000"/>
              </a:schemeClr>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33333"/>
              </a:solidFill>
              <a:effectLst/>
              <a:uLnTx/>
              <a:uFillTx/>
              <a:latin typeface="Arial"/>
              <a:ea typeface="+mn-ea"/>
              <a:cs typeface="+mn-cs"/>
            </a:endParaRPr>
          </a:p>
        </p:txBody>
      </p:sp>
      <p:cxnSp>
        <p:nvCxnSpPr>
          <p:cNvPr id="124" name="Straight Arrow Connector 123"/>
          <p:cNvCxnSpPr/>
          <p:nvPr/>
        </p:nvCxnSpPr>
        <p:spPr>
          <a:xfrm flipV="1">
            <a:off x="5494714" y="2002635"/>
            <a:ext cx="1278743" cy="5135"/>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flipH="1">
            <a:off x="5489479" y="3180631"/>
            <a:ext cx="1283754" cy="5313"/>
          </a:xfrm>
          <a:prstGeom prst="straightConnector1">
            <a:avLst/>
          </a:prstGeom>
          <a:ln w="12700">
            <a:solidFill>
              <a:srgbClr val="F27724"/>
            </a:solidFill>
            <a:tailEnd type="triangle"/>
          </a:ln>
          <a:effectLst/>
        </p:spPr>
        <p:style>
          <a:lnRef idx="2">
            <a:schemeClr val="accent1"/>
          </a:lnRef>
          <a:fillRef idx="0">
            <a:schemeClr val="accent1"/>
          </a:fillRef>
          <a:effectRef idx="1">
            <a:schemeClr val="accent1"/>
          </a:effectRef>
          <a:fontRef idx="minor">
            <a:schemeClr val="tx1"/>
          </a:fontRef>
        </p:style>
      </p:cxnSp>
      <p:sp>
        <p:nvSpPr>
          <p:cNvPr id="126" name="Decision 125"/>
          <p:cNvSpPr/>
          <p:nvPr/>
        </p:nvSpPr>
        <p:spPr>
          <a:xfrm>
            <a:off x="6104292" y="1945521"/>
            <a:ext cx="216384" cy="127516"/>
          </a:xfrm>
          <a:prstGeom prst="flowChartDecision">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Arial"/>
                <a:ea typeface="+mn-ea"/>
                <a:cs typeface="+mn-cs"/>
              </a:rPr>
              <a:t>Y</a:t>
            </a:r>
          </a:p>
        </p:txBody>
      </p:sp>
      <p:cxnSp>
        <p:nvCxnSpPr>
          <p:cNvPr id="127" name="Straight Connector 126"/>
          <p:cNvCxnSpPr/>
          <p:nvPr/>
        </p:nvCxnSpPr>
        <p:spPr>
          <a:xfrm flipH="1">
            <a:off x="5901259" y="2153831"/>
            <a:ext cx="1722" cy="2011680"/>
          </a:xfrm>
          <a:prstGeom prst="line">
            <a:avLst/>
          </a:prstGeom>
          <a:ln w="12700">
            <a:solidFill>
              <a:srgbClr val="00BCFF">
                <a:alpha val="50000"/>
              </a:srgb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5780877" y="2164697"/>
            <a:ext cx="128016" cy="0"/>
          </a:xfrm>
          <a:prstGeom prst="line">
            <a:avLst/>
          </a:prstGeom>
          <a:ln w="12700">
            <a:solidFill>
              <a:srgbClr val="00BCFF">
                <a:alpha val="50000"/>
              </a:srgb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flipH="1">
            <a:off x="5482541" y="4165682"/>
            <a:ext cx="411494" cy="1441"/>
          </a:xfrm>
          <a:prstGeom prst="straightConnector1">
            <a:avLst/>
          </a:prstGeom>
          <a:ln w="12700">
            <a:solidFill>
              <a:srgbClr val="00BCFF">
                <a:alpha val="50000"/>
              </a:srgb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3658034" y="3425057"/>
            <a:ext cx="1820182" cy="161654"/>
          </a:xfrm>
          <a:prstGeom prst="rect">
            <a:avLst/>
          </a:prstGeom>
          <a:solidFill>
            <a:schemeClr val="bg1"/>
          </a:solid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0BCFF"/>
                </a:solidFill>
                <a:effectLst/>
                <a:uLnTx/>
                <a:uFillTx/>
                <a:latin typeface="Arial" charset="0"/>
                <a:ea typeface="Arial" charset="0"/>
                <a:cs typeface="Arial" charset="0"/>
              </a:rPr>
              <a:t>Deal Registration</a:t>
            </a:r>
            <a:endParaRPr kumimoji="0" lang="en-US" sz="700" b="1" i="0" u="none" strike="noStrike" kern="1200" cap="none" spc="0" normalizeH="0" baseline="0" noProof="0" dirty="0">
              <a:ln>
                <a:noFill/>
              </a:ln>
              <a:solidFill>
                <a:srgbClr val="00BCFF"/>
              </a:solidFill>
              <a:effectLst/>
              <a:uLnTx/>
              <a:uFillTx/>
              <a:latin typeface="Arial" charset="0"/>
              <a:ea typeface="Arial" charset="0"/>
              <a:cs typeface="Arial" charset="0"/>
            </a:endParaRPr>
          </a:p>
        </p:txBody>
      </p:sp>
      <p:cxnSp>
        <p:nvCxnSpPr>
          <p:cNvPr id="131" name="Straight Arrow Connector 130"/>
          <p:cNvCxnSpPr/>
          <p:nvPr/>
        </p:nvCxnSpPr>
        <p:spPr>
          <a:xfrm>
            <a:off x="4568125" y="3273915"/>
            <a:ext cx="0" cy="151142"/>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132" name="Rectangle 131">
            <a:hlinkClick r:id="rId5" action="ppaction://hlinksldjump"/>
          </p:cNvPr>
          <p:cNvSpPr/>
          <p:nvPr/>
        </p:nvSpPr>
        <p:spPr>
          <a:xfrm>
            <a:off x="583294" y="3744997"/>
            <a:ext cx="1820182" cy="161654"/>
          </a:xfrm>
          <a:prstGeom prst="rect">
            <a:avLst/>
          </a:prstGeom>
          <a:solidFill>
            <a:srgbClr val="8CA621"/>
          </a:solidFill>
          <a:ln w="12700">
            <a:no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Arial" charset="0"/>
                <a:ea typeface="Arial" charset="0"/>
                <a:cs typeface="Arial" charset="0"/>
              </a:rPr>
              <a:t>Deal Approval Process</a:t>
            </a:r>
          </a:p>
        </p:txBody>
      </p:sp>
      <p:cxnSp>
        <p:nvCxnSpPr>
          <p:cNvPr id="133" name="Straight Arrow Connector 132"/>
          <p:cNvCxnSpPr>
            <a:endCxn id="136" idx="0"/>
          </p:cNvCxnSpPr>
          <p:nvPr/>
        </p:nvCxnSpPr>
        <p:spPr>
          <a:xfrm>
            <a:off x="1493385" y="3272627"/>
            <a:ext cx="0" cy="472370"/>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4" name="Rectangle 133">
            <a:hlinkClick r:id="rId5" action="ppaction://hlinksldjump"/>
          </p:cNvPr>
          <p:cNvSpPr/>
          <p:nvPr/>
        </p:nvSpPr>
        <p:spPr>
          <a:xfrm>
            <a:off x="3657368" y="3744997"/>
            <a:ext cx="1820182" cy="161654"/>
          </a:xfrm>
          <a:prstGeom prst="rect">
            <a:avLst/>
          </a:prstGeom>
          <a:solidFill>
            <a:srgbClr val="00BCFF"/>
          </a:solidFill>
          <a:ln w="12700">
            <a:no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white"/>
                </a:solidFill>
                <a:effectLst/>
                <a:uLnTx/>
                <a:uFillTx/>
                <a:latin typeface="Arial" charset="0"/>
                <a:ea typeface="Arial" charset="0"/>
                <a:cs typeface="Arial" charset="0"/>
              </a:rPr>
              <a:t>Deal Approval Process</a:t>
            </a:r>
          </a:p>
        </p:txBody>
      </p:sp>
      <p:cxnSp>
        <p:nvCxnSpPr>
          <p:cNvPr id="135" name="Straight Arrow Connector 134"/>
          <p:cNvCxnSpPr>
            <a:stCxn id="133" idx="2"/>
            <a:endCxn id="138" idx="0"/>
          </p:cNvCxnSpPr>
          <p:nvPr/>
        </p:nvCxnSpPr>
        <p:spPr>
          <a:xfrm flipH="1">
            <a:off x="4567459" y="3586711"/>
            <a:ext cx="666" cy="158286"/>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a:off x="2986771" y="822251"/>
            <a:ext cx="0" cy="1652444"/>
          </a:xfrm>
          <a:prstGeom prst="straightConnector1">
            <a:avLst/>
          </a:prstGeom>
          <a:ln w="12700">
            <a:solidFill>
              <a:srgbClr val="636361">
                <a:alpha val="50000"/>
              </a:srgb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flipV="1">
            <a:off x="1482349" y="1689888"/>
            <a:ext cx="2203704" cy="4464"/>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flipH="1">
            <a:off x="6209071" y="2073037"/>
            <a:ext cx="3413" cy="408638"/>
          </a:xfrm>
          <a:prstGeom prst="straightConnector1">
            <a:avLst/>
          </a:prstGeom>
          <a:ln w="12700">
            <a:solidFill>
              <a:srgbClr val="00BCFF">
                <a:alpha val="50000"/>
              </a:srgb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flipH="1" flipV="1">
            <a:off x="1497319" y="3503227"/>
            <a:ext cx="2148840" cy="2657"/>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755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ssolv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dissolve">
                                      <p:cBhvr>
                                        <p:cTn id="12" dur="500"/>
                                        <p:tgtEl>
                                          <p:spTgt spid="8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dissolve">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dissolve">
                                      <p:cBhvr>
                                        <p:cTn id="20" dur="500"/>
                                        <p:tgtEl>
                                          <p:spTgt spid="88"/>
                                        </p:tgtEl>
                                      </p:cBhvr>
                                    </p:animEffect>
                                  </p:childTnLst>
                                </p:cTn>
                              </p:par>
                              <p:par>
                                <p:cTn id="21" presetID="9"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dissolve">
                                      <p:cBhvr>
                                        <p:cTn id="23" dur="500"/>
                                        <p:tgtEl>
                                          <p:spTgt spid="4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dissolve">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dissolve">
                                      <p:cBhvr>
                                        <p:cTn id="31" dur="500"/>
                                        <p:tgtEl>
                                          <p:spTgt spid="13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dissolve">
                                      <p:cBhvr>
                                        <p:cTn id="34" dur="500"/>
                                        <p:tgtEl>
                                          <p:spTgt spid="11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dissolve">
                                      <p:cBhvr>
                                        <p:cTn id="39" dur="500"/>
                                        <p:tgtEl>
                                          <p:spTgt spid="9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dissolve">
                                      <p:cBhvr>
                                        <p:cTn id="42" dur="500"/>
                                        <p:tgtEl>
                                          <p:spTgt spid="90"/>
                                        </p:tgtEl>
                                      </p:cBhvr>
                                    </p:animEffect>
                                  </p:childTnLst>
                                </p:cTn>
                              </p:par>
                              <p:par>
                                <p:cTn id="43" presetID="9" presetClass="entr" presetSubtype="0" fill="hold" nodeType="with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dissolve">
                                      <p:cBhvr>
                                        <p:cTn id="45" dur="500"/>
                                        <p:tgtEl>
                                          <p:spTgt spid="9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94"/>
                                        </p:tgtEl>
                                        <p:attrNameLst>
                                          <p:attrName>style.visibility</p:attrName>
                                        </p:attrNameLst>
                                      </p:cBhvr>
                                      <p:to>
                                        <p:strVal val="visible"/>
                                      </p:to>
                                    </p:set>
                                    <p:animEffect transition="in" filter="dissolve">
                                      <p:cBhvr>
                                        <p:cTn id="48" dur="500"/>
                                        <p:tgtEl>
                                          <p:spTgt spid="94"/>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11"/>
                                        </p:tgtEl>
                                        <p:attrNameLst>
                                          <p:attrName>style.visibility</p:attrName>
                                        </p:attrNameLst>
                                      </p:cBhvr>
                                      <p:to>
                                        <p:strVal val="visible"/>
                                      </p:to>
                                    </p:set>
                                    <p:animEffect transition="in" filter="dissolve">
                                      <p:cBhvr>
                                        <p:cTn id="53" dur="500"/>
                                        <p:tgtEl>
                                          <p:spTgt spid="111"/>
                                        </p:tgtEl>
                                      </p:cBhvr>
                                    </p:animEffect>
                                  </p:childTnLst>
                                </p:cTn>
                              </p:par>
                              <p:par>
                                <p:cTn id="54" presetID="9" presetClass="entr" presetSubtype="0" fill="hold" nodeType="withEffect">
                                  <p:stCondLst>
                                    <p:cond delay="0"/>
                                  </p:stCondLst>
                                  <p:childTnLst>
                                    <p:set>
                                      <p:cBhvr>
                                        <p:cTn id="55" dur="1" fill="hold">
                                          <p:stCondLst>
                                            <p:cond delay="0"/>
                                          </p:stCondLst>
                                        </p:cTn>
                                        <p:tgtEl>
                                          <p:spTgt spid="137"/>
                                        </p:tgtEl>
                                        <p:attrNameLst>
                                          <p:attrName>style.visibility</p:attrName>
                                        </p:attrNameLst>
                                      </p:cBhvr>
                                      <p:to>
                                        <p:strVal val="visible"/>
                                      </p:to>
                                    </p:set>
                                    <p:animEffect transition="in" filter="dissolve">
                                      <p:cBhvr>
                                        <p:cTn id="56" dur="500"/>
                                        <p:tgtEl>
                                          <p:spTgt spid="137"/>
                                        </p:tgtEl>
                                      </p:cBhvr>
                                    </p:animEffect>
                                  </p:childTnLst>
                                </p:cTn>
                              </p:par>
                              <p:par>
                                <p:cTn id="57" presetID="9" presetClass="entr" presetSubtype="0" fill="hold" nodeType="withEffect">
                                  <p:stCondLst>
                                    <p:cond delay="0"/>
                                  </p:stCondLst>
                                  <p:childTnLst>
                                    <p:set>
                                      <p:cBhvr>
                                        <p:cTn id="58" dur="1" fill="hold">
                                          <p:stCondLst>
                                            <p:cond delay="0"/>
                                          </p:stCondLst>
                                        </p:cTn>
                                        <p:tgtEl>
                                          <p:spTgt spid="102"/>
                                        </p:tgtEl>
                                        <p:attrNameLst>
                                          <p:attrName>style.visibility</p:attrName>
                                        </p:attrNameLst>
                                      </p:cBhvr>
                                      <p:to>
                                        <p:strVal val="visible"/>
                                      </p:to>
                                    </p:set>
                                    <p:animEffect transition="in" filter="dissolve">
                                      <p:cBhvr>
                                        <p:cTn id="59" dur="500"/>
                                        <p:tgtEl>
                                          <p:spTgt spid="102"/>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99"/>
                                        </p:tgtEl>
                                        <p:attrNameLst>
                                          <p:attrName>style.visibility</p:attrName>
                                        </p:attrNameLst>
                                      </p:cBhvr>
                                      <p:to>
                                        <p:strVal val="visible"/>
                                      </p:to>
                                    </p:set>
                                    <p:animEffect transition="in" filter="dissolve">
                                      <p:cBhvr>
                                        <p:cTn id="62" dur="500"/>
                                        <p:tgtEl>
                                          <p:spTgt spid="99"/>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dissolve">
                                      <p:cBhvr>
                                        <p:cTn id="67" dur="500"/>
                                        <p:tgtEl>
                                          <p:spTgt spid="10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03"/>
                                        </p:tgtEl>
                                        <p:attrNameLst>
                                          <p:attrName>style.visibility</p:attrName>
                                        </p:attrNameLst>
                                      </p:cBhvr>
                                      <p:to>
                                        <p:strVal val="visible"/>
                                      </p:to>
                                    </p:set>
                                    <p:animEffect transition="in" filter="dissolve">
                                      <p:cBhvr>
                                        <p:cTn id="70" dur="500"/>
                                        <p:tgtEl>
                                          <p:spTgt spid="103"/>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dissolve">
                                      <p:cBhvr>
                                        <p:cTn id="75" dur="500"/>
                                        <p:tgtEl>
                                          <p:spTgt spid="124"/>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126"/>
                                        </p:tgtEl>
                                        <p:attrNameLst>
                                          <p:attrName>style.visibility</p:attrName>
                                        </p:attrNameLst>
                                      </p:cBhvr>
                                      <p:to>
                                        <p:strVal val="visible"/>
                                      </p:to>
                                    </p:set>
                                    <p:animEffect transition="in" filter="dissolve">
                                      <p:cBhvr>
                                        <p:cTn id="78" dur="500"/>
                                        <p:tgtEl>
                                          <p:spTgt spid="126"/>
                                        </p:tgtEl>
                                      </p:cBhvr>
                                    </p:animEffect>
                                  </p:childTnLst>
                                </p:cTn>
                              </p:par>
                              <p:par>
                                <p:cTn id="79" presetID="9" presetClass="entr" presetSubtype="0" fill="hold" nodeType="withEffect">
                                  <p:stCondLst>
                                    <p:cond delay="0"/>
                                  </p:stCondLst>
                                  <p:childTnLst>
                                    <p:set>
                                      <p:cBhvr>
                                        <p:cTn id="80" dur="1" fill="hold">
                                          <p:stCondLst>
                                            <p:cond delay="0"/>
                                          </p:stCondLst>
                                        </p:cTn>
                                        <p:tgtEl>
                                          <p:spTgt spid="138"/>
                                        </p:tgtEl>
                                        <p:attrNameLst>
                                          <p:attrName>style.visibility</p:attrName>
                                        </p:attrNameLst>
                                      </p:cBhvr>
                                      <p:to>
                                        <p:strVal val="visible"/>
                                      </p:to>
                                    </p:set>
                                    <p:animEffect transition="in" filter="dissolve">
                                      <p:cBhvr>
                                        <p:cTn id="81" dur="500"/>
                                        <p:tgtEl>
                                          <p:spTgt spid="138"/>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dissolve">
                                      <p:cBhvr>
                                        <p:cTn id="84" dur="500"/>
                                        <p:tgtEl>
                                          <p:spTgt spid="113"/>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105"/>
                                        </p:tgtEl>
                                        <p:attrNameLst>
                                          <p:attrName>style.visibility</p:attrName>
                                        </p:attrNameLst>
                                      </p:cBhvr>
                                      <p:to>
                                        <p:strVal val="visible"/>
                                      </p:to>
                                    </p:set>
                                    <p:animEffect transition="in" filter="dissolve">
                                      <p:cBhvr>
                                        <p:cTn id="89" dur="500"/>
                                        <p:tgtEl>
                                          <p:spTgt spid="105"/>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107"/>
                                        </p:tgtEl>
                                        <p:attrNameLst>
                                          <p:attrName>style.visibility</p:attrName>
                                        </p:attrNameLst>
                                      </p:cBhvr>
                                      <p:to>
                                        <p:strVal val="visible"/>
                                      </p:to>
                                    </p:set>
                                    <p:animEffect transition="in" filter="dissolve">
                                      <p:cBhvr>
                                        <p:cTn id="94" dur="500"/>
                                        <p:tgtEl>
                                          <p:spTgt spid="107"/>
                                        </p:tgtEl>
                                      </p:cBhvr>
                                    </p:animEffect>
                                  </p:childTnLst>
                                </p:cTn>
                              </p:par>
                              <p:par>
                                <p:cTn id="95" presetID="9" presetClass="entr" presetSubtype="0" fill="hold" nodeType="withEffect">
                                  <p:stCondLst>
                                    <p:cond delay="0"/>
                                  </p:stCondLst>
                                  <p:childTnLst>
                                    <p:set>
                                      <p:cBhvr>
                                        <p:cTn id="96" dur="1" fill="hold">
                                          <p:stCondLst>
                                            <p:cond delay="0"/>
                                          </p:stCondLst>
                                        </p:cTn>
                                        <p:tgtEl>
                                          <p:spTgt spid="106"/>
                                        </p:tgtEl>
                                        <p:attrNameLst>
                                          <p:attrName>style.visibility</p:attrName>
                                        </p:attrNameLst>
                                      </p:cBhvr>
                                      <p:to>
                                        <p:strVal val="visible"/>
                                      </p:to>
                                    </p:set>
                                    <p:animEffect transition="in" filter="dissolve">
                                      <p:cBhvr>
                                        <p:cTn id="97" dur="500"/>
                                        <p:tgtEl>
                                          <p:spTgt spid="106"/>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08"/>
                                        </p:tgtEl>
                                        <p:attrNameLst>
                                          <p:attrName>style.visibility</p:attrName>
                                        </p:attrNameLst>
                                      </p:cBhvr>
                                      <p:to>
                                        <p:strVal val="visible"/>
                                      </p:to>
                                    </p:set>
                                    <p:animEffect transition="in" filter="dissolve">
                                      <p:cBhvr>
                                        <p:cTn id="102" dur="500"/>
                                        <p:tgtEl>
                                          <p:spTgt spid="108"/>
                                        </p:tgtEl>
                                      </p:cBhvr>
                                    </p:animEffect>
                                  </p:childTnLst>
                                </p:cTn>
                              </p:par>
                              <p:par>
                                <p:cTn id="103" presetID="9" presetClass="entr" presetSubtype="0" fill="hold" nodeType="withEffect">
                                  <p:stCondLst>
                                    <p:cond delay="0"/>
                                  </p:stCondLst>
                                  <p:childTnLst>
                                    <p:set>
                                      <p:cBhvr>
                                        <p:cTn id="104" dur="1" fill="hold">
                                          <p:stCondLst>
                                            <p:cond delay="0"/>
                                          </p:stCondLst>
                                        </p:cTn>
                                        <p:tgtEl>
                                          <p:spTgt spid="110"/>
                                        </p:tgtEl>
                                        <p:attrNameLst>
                                          <p:attrName>style.visibility</p:attrName>
                                        </p:attrNameLst>
                                      </p:cBhvr>
                                      <p:to>
                                        <p:strVal val="visible"/>
                                      </p:to>
                                    </p:set>
                                    <p:animEffect transition="in" filter="dissolve">
                                      <p:cBhvr>
                                        <p:cTn id="105" dur="500"/>
                                        <p:tgtEl>
                                          <p:spTgt spid="110"/>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109"/>
                                        </p:tgtEl>
                                        <p:attrNameLst>
                                          <p:attrName>style.visibility</p:attrName>
                                        </p:attrNameLst>
                                      </p:cBhvr>
                                      <p:to>
                                        <p:strVal val="visible"/>
                                      </p:to>
                                    </p:set>
                                    <p:animEffect transition="in" filter="dissolve">
                                      <p:cBhvr>
                                        <p:cTn id="108" dur="500"/>
                                        <p:tgtEl>
                                          <p:spTgt spid="109"/>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nodeType="clickEffect">
                                  <p:stCondLst>
                                    <p:cond delay="0"/>
                                  </p:stCondLst>
                                  <p:childTnLst>
                                    <p:set>
                                      <p:cBhvr>
                                        <p:cTn id="112" dur="1" fill="hold">
                                          <p:stCondLst>
                                            <p:cond delay="0"/>
                                          </p:stCondLst>
                                        </p:cTn>
                                        <p:tgtEl>
                                          <p:spTgt spid="115"/>
                                        </p:tgtEl>
                                        <p:attrNameLst>
                                          <p:attrName>style.visibility</p:attrName>
                                        </p:attrNameLst>
                                      </p:cBhvr>
                                      <p:to>
                                        <p:strVal val="visible"/>
                                      </p:to>
                                    </p:set>
                                    <p:animEffect transition="in" filter="dissolve">
                                      <p:cBhvr>
                                        <p:cTn id="113" dur="500"/>
                                        <p:tgtEl>
                                          <p:spTgt spid="115"/>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114"/>
                                        </p:tgtEl>
                                        <p:attrNameLst>
                                          <p:attrName>style.visibility</p:attrName>
                                        </p:attrNameLst>
                                      </p:cBhvr>
                                      <p:to>
                                        <p:strVal val="visible"/>
                                      </p:to>
                                    </p:set>
                                    <p:animEffect transition="in" filter="dissolve">
                                      <p:cBhvr>
                                        <p:cTn id="116" dur="500"/>
                                        <p:tgtEl>
                                          <p:spTgt spid="114"/>
                                        </p:tgtEl>
                                      </p:cBhvr>
                                    </p:animEffect>
                                  </p:childTnLst>
                                </p:cTn>
                              </p:par>
                              <p:par>
                                <p:cTn id="117" presetID="9" presetClass="entr" presetSubtype="0" fill="hold" nodeType="with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dissolve">
                                      <p:cBhvr>
                                        <p:cTn id="119" dur="500"/>
                                        <p:tgtEl>
                                          <p:spTgt spid="117"/>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116"/>
                                        </p:tgtEl>
                                        <p:attrNameLst>
                                          <p:attrName>style.visibility</p:attrName>
                                        </p:attrNameLst>
                                      </p:cBhvr>
                                      <p:to>
                                        <p:strVal val="visible"/>
                                      </p:to>
                                    </p:set>
                                    <p:animEffect transition="in" filter="dissolve">
                                      <p:cBhvr>
                                        <p:cTn id="122" dur="500"/>
                                        <p:tgtEl>
                                          <p:spTgt spid="116"/>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nodeType="clickEffect">
                                  <p:stCondLst>
                                    <p:cond delay="0"/>
                                  </p:stCondLst>
                                  <p:childTnLst>
                                    <p:set>
                                      <p:cBhvr>
                                        <p:cTn id="126" dur="1" fill="hold">
                                          <p:stCondLst>
                                            <p:cond delay="0"/>
                                          </p:stCondLst>
                                        </p:cTn>
                                        <p:tgtEl>
                                          <p:spTgt spid="119"/>
                                        </p:tgtEl>
                                        <p:attrNameLst>
                                          <p:attrName>style.visibility</p:attrName>
                                        </p:attrNameLst>
                                      </p:cBhvr>
                                      <p:to>
                                        <p:strVal val="visible"/>
                                      </p:to>
                                    </p:set>
                                    <p:animEffect transition="in" filter="dissolve">
                                      <p:cBhvr>
                                        <p:cTn id="127" dur="500"/>
                                        <p:tgtEl>
                                          <p:spTgt spid="119"/>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118"/>
                                        </p:tgtEl>
                                        <p:attrNameLst>
                                          <p:attrName>style.visibility</p:attrName>
                                        </p:attrNameLst>
                                      </p:cBhvr>
                                      <p:to>
                                        <p:strVal val="visible"/>
                                      </p:to>
                                    </p:set>
                                    <p:animEffect transition="in" filter="dissolve">
                                      <p:cBhvr>
                                        <p:cTn id="130" dur="500"/>
                                        <p:tgtEl>
                                          <p:spTgt spid="118"/>
                                        </p:tgtEl>
                                      </p:cBhvr>
                                    </p:animEffect>
                                  </p:childTnLst>
                                </p:cTn>
                              </p:par>
                              <p:par>
                                <p:cTn id="131" presetID="9" presetClass="entr" presetSubtype="0" fill="hold" nodeType="withEffect">
                                  <p:stCondLst>
                                    <p:cond delay="0"/>
                                  </p:stCondLst>
                                  <p:childTnLst>
                                    <p:set>
                                      <p:cBhvr>
                                        <p:cTn id="132" dur="1" fill="hold">
                                          <p:stCondLst>
                                            <p:cond delay="0"/>
                                          </p:stCondLst>
                                        </p:cTn>
                                        <p:tgtEl>
                                          <p:spTgt spid="125"/>
                                        </p:tgtEl>
                                        <p:attrNameLst>
                                          <p:attrName>style.visibility</p:attrName>
                                        </p:attrNameLst>
                                      </p:cBhvr>
                                      <p:to>
                                        <p:strVal val="visible"/>
                                      </p:to>
                                    </p:set>
                                    <p:animEffect transition="in" filter="dissolve">
                                      <p:cBhvr>
                                        <p:cTn id="133" dur="500"/>
                                        <p:tgtEl>
                                          <p:spTgt spid="125"/>
                                        </p:tgtEl>
                                      </p:cBhvr>
                                    </p:animEffect>
                                  </p:childTnLst>
                                </p:cTn>
                              </p:par>
                            </p:childTnLst>
                          </p:cTn>
                        </p:par>
                      </p:childTnLst>
                    </p:cTn>
                  </p:par>
                  <p:par>
                    <p:cTn id="134" fill="hold">
                      <p:stCondLst>
                        <p:cond delay="indefinite"/>
                      </p:stCondLst>
                      <p:childTnLst>
                        <p:par>
                          <p:cTn id="135" fill="hold">
                            <p:stCondLst>
                              <p:cond delay="0"/>
                            </p:stCondLst>
                            <p:childTnLst>
                              <p:par>
                                <p:cTn id="136" presetID="9" presetClass="entr" presetSubtype="0" fill="hold" nodeType="clickEffect">
                                  <p:stCondLst>
                                    <p:cond delay="0"/>
                                  </p:stCondLst>
                                  <p:childTnLst>
                                    <p:set>
                                      <p:cBhvr>
                                        <p:cTn id="137" dur="1" fill="hold">
                                          <p:stCondLst>
                                            <p:cond delay="0"/>
                                          </p:stCondLst>
                                        </p:cTn>
                                        <p:tgtEl>
                                          <p:spTgt spid="121"/>
                                        </p:tgtEl>
                                        <p:attrNameLst>
                                          <p:attrName>style.visibility</p:attrName>
                                        </p:attrNameLst>
                                      </p:cBhvr>
                                      <p:to>
                                        <p:strVal val="visible"/>
                                      </p:to>
                                    </p:set>
                                    <p:animEffect transition="in" filter="dissolve">
                                      <p:cBhvr>
                                        <p:cTn id="138" dur="500"/>
                                        <p:tgtEl>
                                          <p:spTgt spid="121"/>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120"/>
                                        </p:tgtEl>
                                        <p:attrNameLst>
                                          <p:attrName>style.visibility</p:attrName>
                                        </p:attrNameLst>
                                      </p:cBhvr>
                                      <p:to>
                                        <p:strVal val="visible"/>
                                      </p:to>
                                    </p:set>
                                    <p:animEffect transition="in" filter="dissolve">
                                      <p:cBhvr>
                                        <p:cTn id="141" dur="500"/>
                                        <p:tgtEl>
                                          <p:spTgt spid="120"/>
                                        </p:tgtEl>
                                      </p:cBhvr>
                                    </p:animEffect>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nodeType="clickEffect">
                                  <p:stCondLst>
                                    <p:cond delay="0"/>
                                  </p:stCondLst>
                                  <p:childTnLst>
                                    <p:set>
                                      <p:cBhvr>
                                        <p:cTn id="145" dur="1" fill="hold">
                                          <p:stCondLst>
                                            <p:cond delay="0"/>
                                          </p:stCondLst>
                                        </p:cTn>
                                        <p:tgtEl>
                                          <p:spTgt spid="131"/>
                                        </p:tgtEl>
                                        <p:attrNameLst>
                                          <p:attrName>style.visibility</p:attrName>
                                        </p:attrNameLst>
                                      </p:cBhvr>
                                      <p:to>
                                        <p:strVal val="visible"/>
                                      </p:to>
                                    </p:set>
                                    <p:animEffect transition="in" filter="dissolve">
                                      <p:cBhvr>
                                        <p:cTn id="146" dur="500"/>
                                        <p:tgtEl>
                                          <p:spTgt spid="131"/>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130"/>
                                        </p:tgtEl>
                                        <p:attrNameLst>
                                          <p:attrName>style.visibility</p:attrName>
                                        </p:attrNameLst>
                                      </p:cBhvr>
                                      <p:to>
                                        <p:strVal val="visible"/>
                                      </p:to>
                                    </p:set>
                                    <p:animEffect transition="in" filter="dissolve">
                                      <p:cBhvr>
                                        <p:cTn id="149" dur="500"/>
                                        <p:tgtEl>
                                          <p:spTgt spid="130"/>
                                        </p:tgtEl>
                                      </p:cBhvr>
                                    </p:animEffect>
                                  </p:childTnLst>
                                </p:cTn>
                              </p:par>
                              <p:par>
                                <p:cTn id="150" presetID="9" presetClass="entr" presetSubtype="0" fill="hold" nodeType="withEffect">
                                  <p:stCondLst>
                                    <p:cond delay="0"/>
                                  </p:stCondLst>
                                  <p:childTnLst>
                                    <p:set>
                                      <p:cBhvr>
                                        <p:cTn id="151" dur="1" fill="hold">
                                          <p:stCondLst>
                                            <p:cond delay="0"/>
                                          </p:stCondLst>
                                        </p:cTn>
                                        <p:tgtEl>
                                          <p:spTgt spid="139"/>
                                        </p:tgtEl>
                                        <p:attrNameLst>
                                          <p:attrName>style.visibility</p:attrName>
                                        </p:attrNameLst>
                                      </p:cBhvr>
                                      <p:to>
                                        <p:strVal val="visible"/>
                                      </p:to>
                                    </p:set>
                                    <p:animEffect transition="in" filter="dissolve">
                                      <p:cBhvr>
                                        <p:cTn id="152" dur="500"/>
                                        <p:tgtEl>
                                          <p:spTgt spid="139"/>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nodeType="clickEffect">
                                  <p:stCondLst>
                                    <p:cond delay="0"/>
                                  </p:stCondLst>
                                  <p:childTnLst>
                                    <p:set>
                                      <p:cBhvr>
                                        <p:cTn id="156" dur="1" fill="hold">
                                          <p:stCondLst>
                                            <p:cond delay="0"/>
                                          </p:stCondLst>
                                        </p:cTn>
                                        <p:tgtEl>
                                          <p:spTgt spid="133"/>
                                        </p:tgtEl>
                                        <p:attrNameLst>
                                          <p:attrName>style.visibility</p:attrName>
                                        </p:attrNameLst>
                                      </p:cBhvr>
                                      <p:to>
                                        <p:strVal val="visible"/>
                                      </p:to>
                                    </p:set>
                                    <p:animEffect transition="in" filter="dissolve">
                                      <p:cBhvr>
                                        <p:cTn id="157" dur="500"/>
                                        <p:tgtEl>
                                          <p:spTgt spid="133"/>
                                        </p:tgtEl>
                                      </p:cBhvr>
                                    </p:animEffect>
                                  </p:childTnLst>
                                </p:cTn>
                              </p:par>
                              <p:par>
                                <p:cTn id="158" presetID="9" presetClass="entr" presetSubtype="0" fill="hold" grpId="0" nodeType="withEffect">
                                  <p:stCondLst>
                                    <p:cond delay="0"/>
                                  </p:stCondLst>
                                  <p:childTnLst>
                                    <p:set>
                                      <p:cBhvr>
                                        <p:cTn id="159" dur="1" fill="hold">
                                          <p:stCondLst>
                                            <p:cond delay="0"/>
                                          </p:stCondLst>
                                        </p:cTn>
                                        <p:tgtEl>
                                          <p:spTgt spid="132"/>
                                        </p:tgtEl>
                                        <p:attrNameLst>
                                          <p:attrName>style.visibility</p:attrName>
                                        </p:attrNameLst>
                                      </p:cBhvr>
                                      <p:to>
                                        <p:strVal val="visible"/>
                                      </p:to>
                                    </p:set>
                                    <p:animEffect transition="in" filter="dissolve">
                                      <p:cBhvr>
                                        <p:cTn id="160" dur="500"/>
                                        <p:tgtEl>
                                          <p:spTgt spid="132"/>
                                        </p:tgtEl>
                                      </p:cBhvr>
                                    </p:animEffect>
                                  </p:childTnLst>
                                </p:cTn>
                              </p:par>
                              <p:par>
                                <p:cTn id="161" presetID="9" presetClass="entr" presetSubtype="0" fill="hold" nodeType="withEffect">
                                  <p:stCondLst>
                                    <p:cond delay="0"/>
                                  </p:stCondLst>
                                  <p:childTnLst>
                                    <p:set>
                                      <p:cBhvr>
                                        <p:cTn id="162" dur="1" fill="hold">
                                          <p:stCondLst>
                                            <p:cond delay="0"/>
                                          </p:stCondLst>
                                        </p:cTn>
                                        <p:tgtEl>
                                          <p:spTgt spid="135"/>
                                        </p:tgtEl>
                                        <p:attrNameLst>
                                          <p:attrName>style.visibility</p:attrName>
                                        </p:attrNameLst>
                                      </p:cBhvr>
                                      <p:to>
                                        <p:strVal val="visible"/>
                                      </p:to>
                                    </p:set>
                                    <p:animEffect transition="in" filter="dissolve">
                                      <p:cBhvr>
                                        <p:cTn id="163" dur="500"/>
                                        <p:tgtEl>
                                          <p:spTgt spid="135"/>
                                        </p:tgtEl>
                                      </p:cBhvr>
                                    </p:animEffect>
                                  </p:childTnLst>
                                </p:cTn>
                              </p:par>
                              <p:par>
                                <p:cTn id="164" presetID="9" presetClass="entr" presetSubtype="0" fill="hold" grpId="0" nodeType="withEffect">
                                  <p:stCondLst>
                                    <p:cond delay="0"/>
                                  </p:stCondLst>
                                  <p:childTnLst>
                                    <p:set>
                                      <p:cBhvr>
                                        <p:cTn id="165" dur="1" fill="hold">
                                          <p:stCondLst>
                                            <p:cond delay="0"/>
                                          </p:stCondLst>
                                        </p:cTn>
                                        <p:tgtEl>
                                          <p:spTgt spid="134"/>
                                        </p:tgtEl>
                                        <p:attrNameLst>
                                          <p:attrName>style.visibility</p:attrName>
                                        </p:attrNameLst>
                                      </p:cBhvr>
                                      <p:to>
                                        <p:strVal val="visible"/>
                                      </p:to>
                                    </p:set>
                                    <p:animEffect transition="in" filter="dissolve">
                                      <p:cBhvr>
                                        <p:cTn id="166" dur="500"/>
                                        <p:tgtEl>
                                          <p:spTgt spid="134"/>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grpId="0" nodeType="clickEffect">
                                  <p:stCondLst>
                                    <p:cond delay="0"/>
                                  </p:stCondLst>
                                  <p:childTnLst>
                                    <p:set>
                                      <p:cBhvr>
                                        <p:cTn id="170" dur="1" fill="hold">
                                          <p:stCondLst>
                                            <p:cond delay="0"/>
                                          </p:stCondLst>
                                        </p:cTn>
                                        <p:tgtEl>
                                          <p:spTgt spid="123"/>
                                        </p:tgtEl>
                                        <p:attrNameLst>
                                          <p:attrName>style.visibility</p:attrName>
                                        </p:attrNameLst>
                                      </p:cBhvr>
                                      <p:to>
                                        <p:strVal val="visible"/>
                                      </p:to>
                                    </p:set>
                                    <p:animEffect transition="in" filter="dissolve">
                                      <p:cBhvr>
                                        <p:cTn id="171" dur="500"/>
                                        <p:tgtEl>
                                          <p:spTgt spid="123"/>
                                        </p:tgtEl>
                                      </p:cBhvr>
                                    </p:animEffect>
                                  </p:childTnLst>
                                </p:cTn>
                              </p:par>
                              <p:par>
                                <p:cTn id="172" presetID="9" presetClass="entr" presetSubtype="0" fill="hold" nodeType="withEffect">
                                  <p:stCondLst>
                                    <p:cond delay="0"/>
                                  </p:stCondLst>
                                  <p:childTnLst>
                                    <p:set>
                                      <p:cBhvr>
                                        <p:cTn id="173" dur="1" fill="hold">
                                          <p:stCondLst>
                                            <p:cond delay="0"/>
                                          </p:stCondLst>
                                        </p:cTn>
                                        <p:tgtEl>
                                          <p:spTgt spid="128"/>
                                        </p:tgtEl>
                                        <p:attrNameLst>
                                          <p:attrName>style.visibility</p:attrName>
                                        </p:attrNameLst>
                                      </p:cBhvr>
                                      <p:to>
                                        <p:strVal val="visible"/>
                                      </p:to>
                                    </p:set>
                                    <p:animEffect transition="in" filter="dissolve">
                                      <p:cBhvr>
                                        <p:cTn id="174" dur="500"/>
                                        <p:tgtEl>
                                          <p:spTgt spid="128"/>
                                        </p:tgtEl>
                                      </p:cBhvr>
                                    </p:animEffect>
                                  </p:childTnLst>
                                </p:cTn>
                              </p:par>
                              <p:par>
                                <p:cTn id="175" presetID="9" presetClass="entr" presetSubtype="0" fill="hold" nodeType="withEffect">
                                  <p:stCondLst>
                                    <p:cond delay="0"/>
                                  </p:stCondLst>
                                  <p:childTnLst>
                                    <p:set>
                                      <p:cBhvr>
                                        <p:cTn id="176" dur="1" fill="hold">
                                          <p:stCondLst>
                                            <p:cond delay="0"/>
                                          </p:stCondLst>
                                        </p:cTn>
                                        <p:tgtEl>
                                          <p:spTgt spid="127"/>
                                        </p:tgtEl>
                                        <p:attrNameLst>
                                          <p:attrName>style.visibility</p:attrName>
                                        </p:attrNameLst>
                                      </p:cBhvr>
                                      <p:to>
                                        <p:strVal val="visible"/>
                                      </p:to>
                                    </p:set>
                                    <p:animEffect transition="in" filter="dissolve">
                                      <p:cBhvr>
                                        <p:cTn id="177" dur="500"/>
                                        <p:tgtEl>
                                          <p:spTgt spid="127"/>
                                        </p:tgtEl>
                                      </p:cBhvr>
                                    </p:animEffect>
                                  </p:childTnLst>
                                </p:cTn>
                              </p:par>
                              <p:par>
                                <p:cTn id="178" presetID="9" presetClass="entr" presetSubtype="0" fill="hold" nodeType="withEffect">
                                  <p:stCondLst>
                                    <p:cond delay="0"/>
                                  </p:stCondLst>
                                  <p:childTnLst>
                                    <p:set>
                                      <p:cBhvr>
                                        <p:cTn id="179" dur="1" fill="hold">
                                          <p:stCondLst>
                                            <p:cond delay="0"/>
                                          </p:stCondLst>
                                        </p:cTn>
                                        <p:tgtEl>
                                          <p:spTgt spid="129"/>
                                        </p:tgtEl>
                                        <p:attrNameLst>
                                          <p:attrName>style.visibility</p:attrName>
                                        </p:attrNameLst>
                                      </p:cBhvr>
                                      <p:to>
                                        <p:strVal val="visible"/>
                                      </p:to>
                                    </p:set>
                                    <p:animEffect transition="in" filter="dissolve">
                                      <p:cBhvr>
                                        <p:cTn id="180" dur="500"/>
                                        <p:tgtEl>
                                          <p:spTgt spid="129"/>
                                        </p:tgtEl>
                                      </p:cBhvr>
                                    </p:animEffect>
                                  </p:childTnLst>
                                </p:cTn>
                              </p:par>
                              <p:par>
                                <p:cTn id="181" presetID="9" presetClass="entr" presetSubtype="0" fill="hold" grpId="0" nodeType="withEffect">
                                  <p:stCondLst>
                                    <p:cond delay="0"/>
                                  </p:stCondLst>
                                  <p:childTnLst>
                                    <p:set>
                                      <p:cBhvr>
                                        <p:cTn id="182" dur="1" fill="hold">
                                          <p:stCondLst>
                                            <p:cond delay="0"/>
                                          </p:stCondLst>
                                        </p:cTn>
                                        <p:tgtEl>
                                          <p:spTgt spid="122"/>
                                        </p:tgtEl>
                                        <p:attrNameLst>
                                          <p:attrName>style.visibility</p:attrName>
                                        </p:attrNameLst>
                                      </p:cBhvr>
                                      <p:to>
                                        <p:strVal val="visible"/>
                                      </p:to>
                                    </p:set>
                                    <p:animEffect transition="in" filter="dissolve">
                                      <p:cBhvr>
                                        <p:cTn id="183"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0" grpId="0" animBg="1"/>
      <p:bldP spid="87" grpId="0" animBg="1"/>
      <p:bldP spid="90" grpId="0" animBg="1"/>
      <p:bldP spid="94" grpId="0" animBg="1"/>
      <p:bldP spid="99" grpId="0" animBg="1"/>
      <p:bldP spid="103" grpId="0" animBg="1"/>
      <p:bldP spid="105" grpId="0" animBg="1"/>
      <p:bldP spid="107" grpId="0" animBg="1"/>
      <p:bldP spid="108" grpId="0" animBg="1"/>
      <p:bldP spid="109" grpId="0" animBg="1"/>
      <p:bldP spid="112" grpId="0" animBg="1"/>
      <p:bldP spid="113" grpId="0" animBg="1"/>
      <p:bldP spid="114" grpId="0" animBg="1"/>
      <p:bldP spid="116" grpId="0" animBg="1"/>
      <p:bldP spid="118" grpId="0" animBg="1"/>
      <p:bldP spid="120" grpId="0" animBg="1"/>
      <p:bldP spid="122" grpId="0" animBg="1"/>
      <p:bldP spid="123" grpId="0" animBg="1"/>
      <p:bldP spid="126" grpId="0" animBg="1"/>
      <p:bldP spid="130" grpId="0" animBg="1"/>
      <p:bldP spid="132" grpId="0" animBg="1"/>
      <p:bldP spid="1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
          </p:nvPr>
        </p:nvPicPr>
        <p:blipFill>
          <a:blip r:embed="rId2"/>
          <a:srcRect/>
          <a:stretch/>
        </p:blipFill>
        <p:spPr>
          <a:xfrm>
            <a:off x="351303" y="932808"/>
            <a:ext cx="5819892" cy="2786390"/>
          </a:xfrm>
          <a:ln>
            <a:solidFill>
              <a:schemeClr val="bg2"/>
            </a:solidFill>
          </a:ln>
        </p:spPr>
      </p:pic>
      <p:sp>
        <p:nvSpPr>
          <p:cNvPr id="7" name="Title 6"/>
          <p:cNvSpPr>
            <a:spLocks noGrp="1"/>
          </p:cNvSpPr>
          <p:nvPr>
            <p:ph type="title"/>
          </p:nvPr>
        </p:nvSpPr>
        <p:spPr/>
        <p:txBody>
          <a:bodyPr/>
          <a:lstStyle/>
          <a:p>
            <a:r>
              <a:rPr lang="en-US" b="1" u="sng" dirty="0"/>
              <a:t>Process</a:t>
            </a:r>
            <a:r>
              <a:rPr lang="en-US" dirty="0"/>
              <a:t> Automation</a:t>
            </a:r>
          </a:p>
        </p:txBody>
      </p:sp>
      <p:sp>
        <p:nvSpPr>
          <p:cNvPr id="10" name="Text Placeholder 9"/>
          <p:cNvSpPr>
            <a:spLocks noGrp="1"/>
          </p:cNvSpPr>
          <p:nvPr>
            <p:ph type="body" sz="quarter" idx="11"/>
          </p:nvPr>
        </p:nvSpPr>
        <p:spPr/>
        <p:txBody>
          <a:bodyPr/>
          <a:lstStyle/>
          <a:p>
            <a:r>
              <a:rPr lang="en-US" dirty="0"/>
              <a:t>Contact to Close</a:t>
            </a:r>
          </a:p>
        </p:txBody>
      </p:sp>
      <p:sp>
        <p:nvSpPr>
          <p:cNvPr id="32" name="Rounded Rectangular Callout 31"/>
          <p:cNvSpPr/>
          <p:nvPr/>
        </p:nvSpPr>
        <p:spPr>
          <a:xfrm>
            <a:off x="6042454" y="1248436"/>
            <a:ext cx="1510018" cy="889233"/>
          </a:xfrm>
          <a:prstGeom prst="wedgeRoundRectCallout">
            <a:avLst>
              <a:gd name="adj1" fmla="val -56944"/>
              <a:gd name="adj2" fmla="val 684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333333"/>
                </a:solidFill>
                <a:effectLst/>
                <a:uLnTx/>
                <a:uFillTx/>
                <a:latin typeface="Arial"/>
                <a:ea typeface="+mn-ea"/>
                <a:cs typeface="+mn-cs"/>
              </a:rPr>
              <a:t>Track by </a:t>
            </a:r>
            <a:r>
              <a:rPr kumimoji="0" lang="en-US" sz="1350" b="0" i="0" u="none" strike="noStrike" kern="1200" cap="none" spc="0" normalizeH="0" baseline="0" noProof="0">
                <a:ln>
                  <a:noFill/>
                </a:ln>
                <a:solidFill>
                  <a:srgbClr val="333333"/>
                </a:solidFill>
                <a:effectLst/>
                <a:uLnTx/>
                <a:uFillTx/>
                <a:latin typeface="Arial"/>
                <a:ea typeface="+mn-ea"/>
                <a:cs typeface="+mn-cs"/>
              </a:rPr>
              <a:t>Various Parameters</a:t>
            </a:r>
          </a:p>
        </p:txBody>
      </p:sp>
      <p:sp>
        <p:nvSpPr>
          <p:cNvPr id="33" name="Rounded Rectangular Callout 32"/>
          <p:cNvSpPr/>
          <p:nvPr/>
        </p:nvSpPr>
        <p:spPr>
          <a:xfrm>
            <a:off x="3812380" y="2002944"/>
            <a:ext cx="1510018" cy="889233"/>
          </a:xfrm>
          <a:prstGeom prst="wedgeRoundRectCallout">
            <a:avLst>
              <a:gd name="adj1" fmla="val 58612"/>
              <a:gd name="adj2" fmla="val 1155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333333"/>
                </a:solidFill>
                <a:effectLst/>
                <a:uLnTx/>
                <a:uFillTx/>
                <a:latin typeface="Arial"/>
                <a:ea typeface="+mn-ea"/>
                <a:cs typeface="+mn-cs"/>
              </a:rPr>
              <a:t>Track by Sources</a:t>
            </a:r>
          </a:p>
        </p:txBody>
      </p:sp>
      <p:pic>
        <p:nvPicPr>
          <p:cNvPr id="31" name="Content Placeholder 30"/>
          <p:cNvPicPr>
            <a:picLocks noGrp="1" noChangeAspect="1"/>
          </p:cNvPicPr>
          <p:nvPr>
            <p:ph sz="half" idx="12"/>
          </p:nvPr>
        </p:nvPicPr>
        <p:blipFill rotWithShape="1">
          <a:blip r:embed="rId3" cstate="screen">
            <a:extLst>
              <a:ext uri="{28A0092B-C50C-407E-A947-70E740481C1C}">
                <a14:useLocalDpi xmlns:a14="http://schemas.microsoft.com/office/drawing/2010/main"/>
              </a:ext>
            </a:extLst>
          </a:blip>
          <a:srcRect/>
          <a:stretch/>
        </p:blipFill>
        <p:spPr>
          <a:xfrm>
            <a:off x="1339124" y="1168783"/>
            <a:ext cx="6676905" cy="3695592"/>
          </a:xfrm>
          <a:ln>
            <a:solidFill>
              <a:schemeClr val="tx2"/>
            </a:solidFill>
          </a:ln>
        </p:spPr>
      </p:pic>
      <p:sp>
        <p:nvSpPr>
          <p:cNvPr id="34" name="Rounded Rectangular Callout 33"/>
          <p:cNvSpPr/>
          <p:nvPr/>
        </p:nvSpPr>
        <p:spPr>
          <a:xfrm>
            <a:off x="5351816" y="3228239"/>
            <a:ext cx="1510018" cy="889233"/>
          </a:xfrm>
          <a:prstGeom prst="wedgeRoundRectCallout">
            <a:avLst>
              <a:gd name="adj1" fmla="val -11944"/>
              <a:gd name="adj2" fmla="val -5919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333333"/>
                </a:solidFill>
                <a:effectLst/>
                <a:uLnTx/>
                <a:uFillTx/>
                <a:latin typeface="Arial"/>
                <a:ea typeface="+mn-ea"/>
                <a:cs typeface="+mn-cs"/>
              </a:rPr>
              <a:t>Track by Various Stages</a:t>
            </a:r>
          </a:p>
        </p:txBody>
      </p:sp>
      <p:sp>
        <p:nvSpPr>
          <p:cNvPr id="11" name="Rectangle 10"/>
          <p:cNvSpPr/>
          <p:nvPr/>
        </p:nvSpPr>
        <p:spPr>
          <a:xfrm>
            <a:off x="505671" y="4435795"/>
            <a:ext cx="8097255" cy="428580"/>
          </a:xfrm>
          <a:prstGeom prst="rect">
            <a:avLst/>
          </a:prstGeom>
          <a:solidFill>
            <a:schemeClr val="bg1"/>
          </a:solidFill>
          <a:ln w="12700">
            <a:solidFill>
              <a:srgbClr val="00A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807C78"/>
                </a:solidFill>
                <a:effectLst/>
                <a:uLnTx/>
                <a:uFillTx/>
                <a:latin typeface="Arial" panose="020B0604020202020204" pitchFamily="34" charset="0"/>
                <a:ea typeface="+mn-ea"/>
                <a:cs typeface="Arial" panose="020B0604020202020204" pitchFamily="34" charset="0"/>
              </a:rPr>
              <a:t>Two Primary Types </a:t>
            </a:r>
            <a:r>
              <a:rPr kumimoji="0" lang="mr-IN" sz="1599" b="0" i="0" u="none" strike="noStrike" kern="1200" cap="none" spc="0" normalizeH="0" baseline="0" noProof="0" dirty="0">
                <a:ln>
                  <a:noFill/>
                </a:ln>
                <a:solidFill>
                  <a:srgbClr val="807C78"/>
                </a:solidFill>
                <a:effectLst/>
                <a:uLnTx/>
                <a:uFillTx/>
                <a:latin typeface="Arial" panose="020B0604020202020204" pitchFamily="34" charset="0"/>
                <a:ea typeface="+mn-ea"/>
                <a:cs typeface="Arial" panose="020B0604020202020204" pitchFamily="34" charset="0"/>
              </a:rPr>
              <a:t>–</a:t>
            </a:r>
            <a:r>
              <a:rPr kumimoji="0" lang="en-US" sz="1599" b="0" i="0" u="none" strike="noStrike" kern="1200" cap="none" spc="0" normalizeH="0" baseline="0" noProof="0" dirty="0">
                <a:ln>
                  <a:noFill/>
                </a:ln>
                <a:solidFill>
                  <a:srgbClr val="807C78"/>
                </a:solidFill>
                <a:effectLst/>
                <a:uLnTx/>
                <a:uFillTx/>
                <a:latin typeface="Arial" panose="020B0604020202020204" pitchFamily="34" charset="0"/>
                <a:ea typeface="+mn-ea"/>
                <a:cs typeface="Arial" panose="020B0604020202020204" pitchFamily="34" charset="0"/>
              </a:rPr>
              <a:t> Open Accounts (Shark Tank) or Named Accounts</a:t>
            </a:r>
          </a:p>
        </p:txBody>
      </p:sp>
    </p:spTree>
    <p:extLst>
      <p:ext uri="{BB962C8B-B14F-4D97-AF65-F5344CB8AC3E}">
        <p14:creationId xmlns:p14="http://schemas.microsoft.com/office/powerpoint/2010/main" val="42468976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37562" y="704530"/>
            <a:ext cx="7751663" cy="1101957"/>
          </a:xfrm>
          <a:prstGeom prst="rect">
            <a:avLst/>
          </a:prstGeom>
        </p:spPr>
        <p:txBody>
          <a:bodyPr vert="horz" lIns="68516" tIns="34259" rIns="68516" bIns="34259"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513875"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srgbClr val="333333"/>
                </a:solidFill>
                <a:effectLst/>
                <a:uLnTx/>
                <a:uFillTx/>
                <a:latin typeface="Arial"/>
                <a:ea typeface="+mn-ea"/>
                <a:cs typeface="+mn-cs"/>
              </a:rPr>
              <a:t>Teaching Partners The Buyers Journey</a:t>
            </a:r>
            <a:endParaRPr kumimoji="0" lang="en-US" sz="1349" b="0" i="0" u="none" strike="noStrike" kern="1200" cap="none" spc="0" normalizeH="0" baseline="0" noProof="0" dirty="0">
              <a:ln>
                <a:noFill/>
              </a:ln>
              <a:solidFill>
                <a:srgbClr val="8CA621"/>
              </a:solidFill>
              <a:effectLst/>
              <a:uLnTx/>
              <a:uFillTx/>
              <a:latin typeface="Arial"/>
              <a:ea typeface="Arial" charset="0"/>
              <a:cs typeface="Arial" charset="0"/>
            </a:endParaRPr>
          </a:p>
          <a:p>
            <a:pPr marL="0" marR="0" lvl="0" indent="0" algn="l" defTabSz="513875" rtl="0" eaLnBrk="1" fontAlgn="auto" latinLnBrk="0" hangingPunct="1">
              <a:lnSpc>
                <a:spcPct val="100000"/>
              </a:lnSpc>
              <a:spcBef>
                <a:spcPts val="0"/>
              </a:spcBef>
              <a:spcAft>
                <a:spcPts val="0"/>
              </a:spcAft>
              <a:buClrTx/>
              <a:buSzTx/>
              <a:buFont typeface="Arial"/>
              <a:buNone/>
              <a:tabLst/>
              <a:defRPr/>
            </a:pPr>
            <a:r>
              <a:rPr kumimoji="0" lang="en-US" sz="1349" b="0" i="0" u="none" strike="noStrike" kern="1200" cap="none" spc="0" normalizeH="0" baseline="0" noProof="0" dirty="0">
                <a:ln>
                  <a:noFill/>
                </a:ln>
                <a:solidFill>
                  <a:srgbClr val="8CA621"/>
                </a:solidFill>
                <a:effectLst/>
                <a:uLnTx/>
                <a:uFillTx/>
                <a:latin typeface="Arial"/>
                <a:ea typeface="Arial" charset="0"/>
                <a:cs typeface="Arial" charset="0"/>
              </a:rPr>
              <a:t>Marketers seek those touch points when consumers are open to influence. In today’s highly digitized world, the traditional funnel method fails to capture all the touch points and key buying factors that result from the explosion of product choices, digital and social media channels, coupled with the emergence of an increasingly discerning, well-informed consumer. </a:t>
            </a:r>
          </a:p>
        </p:txBody>
      </p:sp>
      <p:sp>
        <p:nvSpPr>
          <p:cNvPr id="47" name="Slide Number Placeholder 3"/>
          <p:cNvSpPr txBox="1">
            <a:spLocks/>
          </p:cNvSpPr>
          <p:nvPr/>
        </p:nvSpPr>
        <p:spPr>
          <a:xfrm>
            <a:off x="8694179" y="4848501"/>
            <a:ext cx="337737" cy="111815"/>
          </a:xfrm>
          <a:prstGeom prst="rect">
            <a:avLst/>
          </a:prstGeom>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554" rtl="0" eaLnBrk="1" fontAlgn="auto" latinLnBrk="0" hangingPunct="1">
              <a:lnSpc>
                <a:spcPct val="100000"/>
              </a:lnSpc>
              <a:spcBef>
                <a:spcPts val="0"/>
              </a:spcBef>
              <a:spcAft>
                <a:spcPts val="0"/>
              </a:spcAft>
              <a:buClrTx/>
              <a:buSzTx/>
              <a:buFontTx/>
              <a:buNone/>
              <a:tabLst/>
              <a:defRPr/>
            </a:pPr>
            <a:fld id="{6EA6D8CF-3CDE-4807-BCD2-C9F2B831AAA5}" type="slidenum">
              <a:rPr kumimoji="0" lang="en-US" sz="749" b="0" i="0" u="none" strike="noStrike" kern="1200" cap="none" spc="0" normalizeH="0" baseline="0" noProof="0">
                <a:ln>
                  <a:noFill/>
                </a:ln>
                <a:solidFill>
                  <a:prstClr val="white"/>
                </a:solidFill>
                <a:effectLst/>
                <a:uLnTx/>
                <a:uFillTx/>
                <a:latin typeface="Arial"/>
                <a:ea typeface="+mn-ea"/>
                <a:cs typeface="+mn-cs"/>
              </a:rPr>
              <a:pPr marL="0" marR="0" lvl="0" indent="0" algn="ctr" defTabSz="913554" rtl="0" eaLnBrk="1" fontAlgn="auto" latinLnBrk="0" hangingPunct="1">
                <a:lnSpc>
                  <a:spcPct val="100000"/>
                </a:lnSpc>
                <a:spcBef>
                  <a:spcPts val="0"/>
                </a:spcBef>
                <a:spcAft>
                  <a:spcPts val="0"/>
                </a:spcAft>
                <a:buClrTx/>
                <a:buSzTx/>
                <a:buFontTx/>
                <a:buNone/>
                <a:tabLst/>
                <a:defRPr/>
              </a:pPr>
              <a:t>13</a:t>
            </a:fld>
            <a:endParaRPr kumimoji="0" lang="en-US" sz="749" b="0" i="0" u="none" strike="noStrike" kern="1200" cap="none" spc="0" normalizeH="0" baseline="0" noProof="0" dirty="0">
              <a:ln>
                <a:noFill/>
              </a:ln>
              <a:solidFill>
                <a:prstClr val="white"/>
              </a:solidFill>
              <a:effectLst/>
              <a:uLnTx/>
              <a:uFillTx/>
              <a:latin typeface="Arial"/>
              <a:ea typeface="+mn-ea"/>
              <a:cs typeface="+mn-cs"/>
            </a:endParaRPr>
          </a:p>
        </p:txBody>
      </p:sp>
      <p:sp>
        <p:nvSpPr>
          <p:cNvPr id="51" name="TextBox 50"/>
          <p:cNvSpPr txBox="1"/>
          <p:nvPr/>
        </p:nvSpPr>
        <p:spPr>
          <a:xfrm>
            <a:off x="114625" y="4297731"/>
            <a:ext cx="2293520" cy="253787"/>
          </a:xfrm>
          <a:prstGeom prst="rect">
            <a:avLst/>
          </a:prstGeom>
          <a:noFill/>
        </p:spPr>
        <p:txBody>
          <a:bodyPr vert="horz" wrap="square" rtlCol="0" anchor="t" anchorCtr="0">
            <a:spAutoFit/>
          </a:bodyPr>
          <a:lstStyle/>
          <a:p>
            <a:pPr marL="0" marR="0" lvl="0" indent="0" algn="ctr" defTabSz="171292" rtl="0" eaLnBrk="1" fontAlgn="auto" latinLnBrk="0" hangingPunct="1">
              <a:lnSpc>
                <a:spcPct val="100000"/>
              </a:lnSpc>
              <a:spcBef>
                <a:spcPts val="0"/>
              </a:spcBef>
              <a:spcAft>
                <a:spcPts val="0"/>
              </a:spcAft>
              <a:buClr>
                <a:srgbClr val="007DC3"/>
              </a:buClr>
              <a:buSzPct val="100000"/>
              <a:buFontTx/>
              <a:buNone/>
              <a:tabLst/>
              <a:defRPr/>
            </a:pPr>
            <a:r>
              <a:rPr kumimoji="0" lang="en-US" sz="1049" b="1" i="0" u="none" strike="noStrike" kern="1200" cap="none" spc="0" normalizeH="0" baseline="0" noProof="0" dirty="0">
                <a:ln>
                  <a:noFill/>
                </a:ln>
                <a:solidFill>
                  <a:prstClr val="white"/>
                </a:solidFill>
                <a:effectLst/>
                <a:uLnTx/>
                <a:uFillTx/>
                <a:latin typeface="Arial"/>
                <a:ea typeface="+mn-ea"/>
                <a:cs typeface="+mn-cs"/>
              </a:rPr>
              <a:t>Critical Milestones</a:t>
            </a:r>
          </a:p>
        </p:txBody>
      </p:sp>
      <p:grpSp>
        <p:nvGrpSpPr>
          <p:cNvPr id="5" name="Group 4"/>
          <p:cNvGrpSpPr/>
          <p:nvPr/>
        </p:nvGrpSpPr>
        <p:grpSpPr>
          <a:xfrm>
            <a:off x="4228" y="2988207"/>
            <a:ext cx="2102897" cy="525650"/>
            <a:chOff x="-2" y="3981610"/>
            <a:chExt cx="2806458" cy="701516"/>
          </a:xfrm>
          <a:solidFill>
            <a:srgbClr val="00ADFF"/>
          </a:solidFill>
          <a:effectLst/>
        </p:grpSpPr>
        <p:sp>
          <p:nvSpPr>
            <p:cNvPr id="16" name="Pentagon 15"/>
            <p:cNvSpPr/>
            <p:nvPr/>
          </p:nvSpPr>
          <p:spPr>
            <a:xfrm>
              <a:off x="-2" y="3981610"/>
              <a:ext cx="2806458" cy="701516"/>
            </a:xfrm>
            <a:prstGeom prst="homePlate">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349" rtl="0" eaLnBrk="1" fontAlgn="auto" latinLnBrk="0" hangingPunct="1">
                <a:lnSpc>
                  <a:spcPct val="100000"/>
                </a:lnSpc>
                <a:spcBef>
                  <a:spcPts val="0"/>
                </a:spcBef>
                <a:spcAft>
                  <a:spcPts val="0"/>
                </a:spcAft>
                <a:buClrTx/>
                <a:buSzTx/>
                <a:buFontTx/>
                <a:buNone/>
                <a:tabLst/>
                <a:defRPr/>
              </a:pPr>
              <a:endParaRPr kumimoji="0" lang="en-US" sz="1012"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p:cNvSpPr/>
            <p:nvPr/>
          </p:nvSpPr>
          <p:spPr>
            <a:xfrm>
              <a:off x="578313" y="4111881"/>
              <a:ext cx="1600295" cy="431115"/>
            </a:xfrm>
            <a:prstGeom prst="rect">
              <a:avLst/>
            </a:prstGeom>
            <a:grpFill/>
          </p:spPr>
          <p:txBody>
            <a:bodyPr wrap="none">
              <a:spAutoFit/>
            </a:bodyPr>
            <a:lstStyle/>
            <a:p>
              <a:pPr marL="0" marR="0" lvl="0" indent="0" algn="l" defTabSz="685349" rtl="0" eaLnBrk="1" fontAlgn="auto" latinLnBrk="0" hangingPunct="1">
                <a:lnSpc>
                  <a:spcPct val="100000"/>
                </a:lnSpc>
                <a:spcBef>
                  <a:spcPts val="0"/>
                </a:spcBef>
                <a:spcAft>
                  <a:spcPts val="0"/>
                </a:spcAft>
                <a:buClrTx/>
                <a:buSzTx/>
                <a:buFontTx/>
                <a:buNone/>
                <a:tabLst/>
                <a:defRPr/>
              </a:pPr>
              <a:r>
                <a:rPr kumimoji="0" lang="en-US" sz="1499" b="1" i="0" u="none" strike="noStrike" kern="1200" cap="none" spc="0" normalizeH="0" baseline="0" noProof="0" dirty="0">
                  <a:ln>
                    <a:noFill/>
                  </a:ln>
                  <a:solidFill>
                    <a:prstClr val="white"/>
                  </a:solidFill>
                  <a:effectLst/>
                  <a:uLnTx/>
                  <a:uFillTx/>
                  <a:latin typeface="Arial"/>
                  <a:ea typeface="+mn-ea"/>
                  <a:cs typeface="+mn-cs"/>
                </a:rPr>
                <a:t>Awareness</a:t>
              </a:r>
            </a:p>
          </p:txBody>
        </p:sp>
      </p:grpSp>
      <p:grpSp>
        <p:nvGrpSpPr>
          <p:cNvPr id="11" name="Group 10"/>
          <p:cNvGrpSpPr/>
          <p:nvPr/>
        </p:nvGrpSpPr>
        <p:grpSpPr>
          <a:xfrm>
            <a:off x="1925830" y="2988207"/>
            <a:ext cx="1910911" cy="525650"/>
            <a:chOff x="2564506" y="3981610"/>
            <a:chExt cx="2550240" cy="701516"/>
          </a:xfrm>
          <a:solidFill>
            <a:srgbClr val="F27724"/>
          </a:solidFill>
          <a:effectLst/>
        </p:grpSpPr>
        <p:sp>
          <p:nvSpPr>
            <p:cNvPr id="17" name="Chevron 16"/>
            <p:cNvSpPr/>
            <p:nvPr/>
          </p:nvSpPr>
          <p:spPr>
            <a:xfrm>
              <a:off x="2564506" y="3981610"/>
              <a:ext cx="2550240" cy="701516"/>
            </a:xfrm>
            <a:prstGeom prst="chevron">
              <a:avLst/>
            </a:prstGeom>
            <a:grpFill/>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349" rtl="0" eaLnBrk="1" fontAlgn="auto" latinLnBrk="0" hangingPunct="1">
                <a:lnSpc>
                  <a:spcPct val="100000"/>
                </a:lnSpc>
                <a:spcBef>
                  <a:spcPts val="0"/>
                </a:spcBef>
                <a:spcAft>
                  <a:spcPts val="0"/>
                </a:spcAft>
                <a:buClrTx/>
                <a:buSzTx/>
                <a:buFontTx/>
                <a:buNone/>
                <a:tabLst/>
                <a:defRPr/>
              </a:pPr>
              <a:endParaRPr kumimoji="0" lang="en-US" sz="1012" b="0" i="0" u="none" strike="noStrike" kern="1200" cap="none" spc="0" normalizeH="0" baseline="0" noProof="0">
                <a:ln>
                  <a:noFill/>
                </a:ln>
                <a:solidFill>
                  <a:prstClr val="black"/>
                </a:solidFill>
                <a:effectLst/>
                <a:uLnTx/>
                <a:uFillTx/>
                <a:latin typeface="Arial"/>
                <a:ea typeface="+mn-ea"/>
                <a:cs typeface="+mn-cs"/>
              </a:endParaRPr>
            </a:p>
          </p:txBody>
        </p:sp>
        <p:sp>
          <p:nvSpPr>
            <p:cNvPr id="65" name="Rectangle 64"/>
            <p:cNvSpPr/>
            <p:nvPr/>
          </p:nvSpPr>
          <p:spPr>
            <a:xfrm>
              <a:off x="3251998" y="4111881"/>
              <a:ext cx="1174913" cy="431115"/>
            </a:xfrm>
            <a:prstGeom prst="rect">
              <a:avLst/>
            </a:prstGeom>
            <a:grpFill/>
          </p:spPr>
          <p:txBody>
            <a:bodyPr wrap="none">
              <a:spAutoFit/>
            </a:bodyPr>
            <a:lstStyle/>
            <a:p>
              <a:pPr marL="0" marR="0" lvl="0" indent="0" algn="ctr" defTabSz="685349" rtl="0" eaLnBrk="1" fontAlgn="auto" latinLnBrk="0" hangingPunct="1">
                <a:lnSpc>
                  <a:spcPct val="100000"/>
                </a:lnSpc>
                <a:spcBef>
                  <a:spcPts val="0"/>
                </a:spcBef>
                <a:spcAft>
                  <a:spcPts val="0"/>
                </a:spcAft>
                <a:buClrTx/>
                <a:buSzTx/>
                <a:buFontTx/>
                <a:buNone/>
                <a:tabLst/>
                <a:defRPr/>
              </a:pPr>
              <a:r>
                <a:rPr kumimoji="0" lang="en-US" sz="1499" b="1" i="0" u="none" strike="noStrike" kern="1200" cap="none" spc="0" normalizeH="0" baseline="0" noProof="0" dirty="0">
                  <a:ln>
                    <a:noFill/>
                  </a:ln>
                  <a:solidFill>
                    <a:prstClr val="white"/>
                  </a:solidFill>
                  <a:effectLst/>
                  <a:uLnTx/>
                  <a:uFillTx/>
                  <a:latin typeface="Arial"/>
                  <a:ea typeface="+mn-ea"/>
                  <a:cs typeface="+mn-cs"/>
                </a:rPr>
                <a:t>Interest</a:t>
              </a:r>
            </a:p>
          </p:txBody>
        </p:sp>
      </p:grpSp>
      <p:grpSp>
        <p:nvGrpSpPr>
          <p:cNvPr id="12" name="Group 11"/>
          <p:cNvGrpSpPr/>
          <p:nvPr/>
        </p:nvGrpSpPr>
        <p:grpSpPr>
          <a:xfrm>
            <a:off x="3667045" y="2988207"/>
            <a:ext cx="1910911" cy="525650"/>
            <a:chOff x="4888276" y="3981610"/>
            <a:chExt cx="2550240" cy="701516"/>
          </a:xfrm>
          <a:solidFill>
            <a:srgbClr val="636361"/>
          </a:solidFill>
        </p:grpSpPr>
        <p:sp>
          <p:nvSpPr>
            <p:cNvPr id="62" name="Chevron 61"/>
            <p:cNvSpPr/>
            <p:nvPr/>
          </p:nvSpPr>
          <p:spPr>
            <a:xfrm>
              <a:off x="4888276" y="3981610"/>
              <a:ext cx="2550240" cy="701516"/>
            </a:xfrm>
            <a:prstGeom prst="chevron">
              <a:avLst/>
            </a:prstGeom>
            <a:grpFill/>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685349" rtl="0" eaLnBrk="1" fontAlgn="auto" latinLnBrk="0" hangingPunct="1">
                <a:lnSpc>
                  <a:spcPct val="100000"/>
                </a:lnSpc>
                <a:spcBef>
                  <a:spcPts val="0"/>
                </a:spcBef>
                <a:spcAft>
                  <a:spcPts val="0"/>
                </a:spcAft>
                <a:buClrTx/>
                <a:buSzTx/>
                <a:buFontTx/>
                <a:buNone/>
                <a:tabLst/>
                <a:defRPr/>
              </a:pPr>
              <a:endParaRPr kumimoji="0" lang="en-US" sz="1012" b="0" i="0" u="none" strike="noStrike" kern="1200" cap="none" spc="0" normalizeH="0" baseline="0" noProof="0">
                <a:ln>
                  <a:noFill/>
                </a:ln>
                <a:solidFill>
                  <a:prstClr val="black"/>
                </a:solidFill>
                <a:effectLst/>
                <a:uLnTx/>
                <a:uFillTx/>
                <a:latin typeface="Arial"/>
                <a:ea typeface="+mn-ea"/>
                <a:cs typeface="+mn-cs"/>
              </a:endParaRPr>
            </a:p>
          </p:txBody>
        </p:sp>
        <p:sp>
          <p:nvSpPr>
            <p:cNvPr id="66" name="Rectangle 65"/>
            <p:cNvSpPr/>
            <p:nvPr/>
          </p:nvSpPr>
          <p:spPr>
            <a:xfrm>
              <a:off x="5267089" y="4111881"/>
              <a:ext cx="1970737" cy="431115"/>
            </a:xfrm>
            <a:prstGeom prst="rect">
              <a:avLst/>
            </a:prstGeom>
            <a:grpFill/>
          </p:spPr>
          <p:txBody>
            <a:bodyPr wrap="none">
              <a:spAutoFit/>
            </a:bodyPr>
            <a:lstStyle/>
            <a:p>
              <a:pPr marL="0" marR="0" lvl="0" indent="0" algn="ctr" defTabSz="685349" rtl="0" eaLnBrk="1" fontAlgn="auto" latinLnBrk="0" hangingPunct="1">
                <a:lnSpc>
                  <a:spcPct val="100000"/>
                </a:lnSpc>
                <a:spcBef>
                  <a:spcPts val="0"/>
                </a:spcBef>
                <a:spcAft>
                  <a:spcPts val="0"/>
                </a:spcAft>
                <a:buClrTx/>
                <a:buSzTx/>
                <a:buFontTx/>
                <a:buNone/>
                <a:tabLst/>
                <a:defRPr/>
              </a:pPr>
              <a:r>
                <a:rPr kumimoji="0" lang="en-US" sz="1499" b="1" i="0" u="none" strike="noStrike" kern="1200" cap="none" spc="0" normalizeH="0" baseline="0" noProof="0" dirty="0">
                  <a:ln>
                    <a:noFill/>
                  </a:ln>
                  <a:solidFill>
                    <a:prstClr val="white"/>
                  </a:solidFill>
                  <a:effectLst/>
                  <a:uLnTx/>
                  <a:uFillTx/>
                  <a:latin typeface="Arial"/>
                  <a:ea typeface="+mn-ea"/>
                  <a:cs typeface="+mn-cs"/>
                </a:rPr>
                <a:t>Consideration</a:t>
              </a:r>
            </a:p>
          </p:txBody>
        </p:sp>
      </p:grpSp>
      <p:grpSp>
        <p:nvGrpSpPr>
          <p:cNvPr id="13" name="Group 12"/>
          <p:cNvGrpSpPr/>
          <p:nvPr/>
        </p:nvGrpSpPr>
        <p:grpSpPr>
          <a:xfrm>
            <a:off x="5403579" y="2988207"/>
            <a:ext cx="1910911" cy="525650"/>
            <a:chOff x="7205799" y="3981610"/>
            <a:chExt cx="2550240" cy="701516"/>
          </a:xfrm>
        </p:grpSpPr>
        <p:sp>
          <p:nvSpPr>
            <p:cNvPr id="63" name="Chevron 62"/>
            <p:cNvSpPr/>
            <p:nvPr/>
          </p:nvSpPr>
          <p:spPr>
            <a:xfrm>
              <a:off x="7205799" y="3981610"/>
              <a:ext cx="2550240" cy="701516"/>
            </a:xfrm>
            <a:prstGeom prst="chevron">
              <a:avLst/>
            </a:prstGeom>
            <a:solidFill>
              <a:srgbClr val="8CA621"/>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685349" rtl="0" eaLnBrk="1" fontAlgn="auto" latinLnBrk="0" hangingPunct="1">
                <a:lnSpc>
                  <a:spcPct val="100000"/>
                </a:lnSpc>
                <a:spcBef>
                  <a:spcPts val="0"/>
                </a:spcBef>
                <a:spcAft>
                  <a:spcPts val="0"/>
                </a:spcAft>
                <a:buClrTx/>
                <a:buSzTx/>
                <a:buFontTx/>
                <a:buNone/>
                <a:tabLst/>
                <a:defRPr/>
              </a:pPr>
              <a:endParaRPr kumimoji="0" lang="en-US" sz="1012" b="0" i="0" u="none" strike="noStrike" kern="1200" cap="none" spc="0" normalizeH="0" baseline="0" noProof="0">
                <a:ln>
                  <a:noFill/>
                </a:ln>
                <a:solidFill>
                  <a:prstClr val="black"/>
                </a:solidFill>
                <a:effectLst/>
                <a:uLnTx/>
                <a:uFillTx/>
                <a:latin typeface="Arial"/>
                <a:ea typeface="+mn-ea"/>
                <a:cs typeface="+mn-cs"/>
              </a:endParaRPr>
            </a:p>
          </p:txBody>
        </p:sp>
        <p:sp>
          <p:nvSpPr>
            <p:cNvPr id="67" name="Rectangle 66"/>
            <p:cNvSpPr/>
            <p:nvPr/>
          </p:nvSpPr>
          <p:spPr>
            <a:xfrm>
              <a:off x="7754820" y="4111881"/>
              <a:ext cx="1577105" cy="431115"/>
            </a:xfrm>
            <a:prstGeom prst="rect">
              <a:avLst/>
            </a:prstGeom>
            <a:ln>
              <a:noFill/>
            </a:ln>
          </p:spPr>
          <p:txBody>
            <a:bodyPr wrap="none">
              <a:spAutoFit/>
            </a:bodyPr>
            <a:lstStyle/>
            <a:p>
              <a:pPr marL="0" marR="0" lvl="0" indent="0" algn="ctr" defTabSz="685349" rtl="0" eaLnBrk="1" fontAlgn="auto" latinLnBrk="0" hangingPunct="1">
                <a:lnSpc>
                  <a:spcPct val="100000"/>
                </a:lnSpc>
                <a:spcBef>
                  <a:spcPts val="0"/>
                </a:spcBef>
                <a:spcAft>
                  <a:spcPts val="0"/>
                </a:spcAft>
                <a:buClrTx/>
                <a:buSzTx/>
                <a:buFontTx/>
                <a:buNone/>
                <a:tabLst/>
                <a:defRPr/>
              </a:pPr>
              <a:r>
                <a:rPr kumimoji="0" lang="en-US" sz="1499" b="1" i="0" u="none" strike="noStrike" kern="1200" cap="none" spc="0" normalizeH="0" baseline="0" noProof="0" dirty="0">
                  <a:ln>
                    <a:noFill/>
                  </a:ln>
                  <a:solidFill>
                    <a:prstClr val="white"/>
                  </a:solidFill>
                  <a:effectLst/>
                  <a:uLnTx/>
                  <a:uFillTx/>
                  <a:latin typeface="Arial"/>
                  <a:ea typeface="+mn-ea"/>
                  <a:cs typeface="+mn-cs"/>
                </a:rPr>
                <a:t>Preference</a:t>
              </a:r>
            </a:p>
          </p:txBody>
        </p:sp>
      </p:grpSp>
      <p:grpSp>
        <p:nvGrpSpPr>
          <p:cNvPr id="15" name="Group 14"/>
          <p:cNvGrpSpPr/>
          <p:nvPr/>
        </p:nvGrpSpPr>
        <p:grpSpPr>
          <a:xfrm>
            <a:off x="7132900" y="2988207"/>
            <a:ext cx="1910911" cy="525650"/>
            <a:chOff x="9513694" y="3981610"/>
            <a:chExt cx="2550240" cy="701516"/>
          </a:xfrm>
          <a:solidFill>
            <a:srgbClr val="962AA6"/>
          </a:solidFill>
          <a:effectLst/>
        </p:grpSpPr>
        <p:sp>
          <p:nvSpPr>
            <p:cNvPr id="64" name="Chevron 63"/>
            <p:cNvSpPr/>
            <p:nvPr/>
          </p:nvSpPr>
          <p:spPr>
            <a:xfrm>
              <a:off x="9513694" y="3981610"/>
              <a:ext cx="2550240" cy="701516"/>
            </a:xfrm>
            <a:prstGeom prst="chevron">
              <a:avLst/>
            </a:prstGeom>
            <a:grp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685349" rtl="0" eaLnBrk="1" fontAlgn="auto" latinLnBrk="0" hangingPunct="1">
                <a:lnSpc>
                  <a:spcPct val="100000"/>
                </a:lnSpc>
                <a:spcBef>
                  <a:spcPts val="0"/>
                </a:spcBef>
                <a:spcAft>
                  <a:spcPts val="0"/>
                </a:spcAft>
                <a:buClrTx/>
                <a:buSzTx/>
                <a:buFontTx/>
                <a:buNone/>
                <a:tabLst/>
                <a:defRPr/>
              </a:pPr>
              <a:endParaRPr kumimoji="0" lang="en-US" sz="1012" b="0" i="0" u="none" strike="noStrike" kern="1200" cap="none" spc="0" normalizeH="0" baseline="0" noProof="0">
                <a:ln>
                  <a:noFill/>
                </a:ln>
                <a:solidFill>
                  <a:prstClr val="black"/>
                </a:solidFill>
                <a:effectLst/>
                <a:uLnTx/>
                <a:uFillTx/>
                <a:latin typeface="Arial"/>
                <a:ea typeface="+mn-ea"/>
                <a:cs typeface="+mn-cs"/>
              </a:endParaRPr>
            </a:p>
          </p:txBody>
        </p:sp>
        <p:sp>
          <p:nvSpPr>
            <p:cNvPr id="68" name="Rectangle 67"/>
            <p:cNvSpPr/>
            <p:nvPr/>
          </p:nvSpPr>
          <p:spPr>
            <a:xfrm>
              <a:off x="10129162" y="4111881"/>
              <a:ext cx="1403820" cy="431115"/>
            </a:xfrm>
            <a:prstGeom prst="rect">
              <a:avLst/>
            </a:prstGeom>
            <a:grpFill/>
            <a:ln>
              <a:noFill/>
            </a:ln>
          </p:spPr>
          <p:txBody>
            <a:bodyPr wrap="none">
              <a:spAutoFit/>
            </a:bodyPr>
            <a:lstStyle/>
            <a:p>
              <a:pPr marL="0" marR="0" lvl="0" indent="0" algn="ctr" defTabSz="685349" rtl="0" eaLnBrk="1" fontAlgn="auto" latinLnBrk="0" hangingPunct="1">
                <a:lnSpc>
                  <a:spcPct val="100000"/>
                </a:lnSpc>
                <a:spcBef>
                  <a:spcPts val="0"/>
                </a:spcBef>
                <a:spcAft>
                  <a:spcPts val="0"/>
                </a:spcAft>
                <a:buClrTx/>
                <a:buSzTx/>
                <a:buFontTx/>
                <a:buNone/>
                <a:tabLst/>
                <a:defRPr/>
              </a:pPr>
              <a:r>
                <a:rPr kumimoji="0" lang="en-US" sz="1499" b="1" i="0" u="none" strike="noStrike" kern="1200" cap="none" spc="0" normalizeH="0" baseline="0" noProof="0" dirty="0">
                  <a:ln>
                    <a:noFill/>
                  </a:ln>
                  <a:solidFill>
                    <a:prstClr val="white"/>
                  </a:solidFill>
                  <a:effectLst/>
                  <a:uLnTx/>
                  <a:uFillTx/>
                  <a:latin typeface="Arial"/>
                  <a:ea typeface="+mn-ea"/>
                  <a:cs typeface="+mn-cs"/>
                </a:rPr>
                <a:t>Purchase</a:t>
              </a:r>
            </a:p>
          </p:txBody>
        </p:sp>
      </p:grpSp>
      <p:grpSp>
        <p:nvGrpSpPr>
          <p:cNvPr id="24" name="Group 23"/>
          <p:cNvGrpSpPr/>
          <p:nvPr/>
        </p:nvGrpSpPr>
        <p:grpSpPr>
          <a:xfrm>
            <a:off x="3573300" y="2137729"/>
            <a:ext cx="1940429" cy="899605"/>
            <a:chOff x="4763166" y="2846593"/>
            <a:chExt cx="2589633" cy="1200584"/>
          </a:xfrm>
        </p:grpSpPr>
        <p:sp>
          <p:nvSpPr>
            <p:cNvPr id="7" name="TextBox 6"/>
            <p:cNvSpPr txBox="1"/>
            <p:nvPr/>
          </p:nvSpPr>
          <p:spPr>
            <a:xfrm>
              <a:off x="5067034" y="2846593"/>
              <a:ext cx="1584001" cy="1200584"/>
            </a:xfrm>
            <a:prstGeom prst="rect">
              <a:avLst/>
            </a:prstGeom>
            <a:noFill/>
          </p:spPr>
          <p:txBody>
            <a:bodyPr wrap="square" rtlCol="0">
              <a:spAutoFit/>
            </a:bodyPr>
            <a:lstStyle/>
            <a:p>
              <a:pPr marL="0" marR="0" lvl="0" indent="0" algn="l" defTabSz="685349" rtl="0" eaLnBrk="1" fontAlgn="auto" latinLnBrk="0" hangingPunct="1">
                <a:lnSpc>
                  <a:spcPct val="100000"/>
                </a:lnSpc>
                <a:spcBef>
                  <a:spcPts val="0"/>
                </a:spcBef>
                <a:spcAft>
                  <a:spcPts val="0"/>
                </a:spcAft>
                <a:buClrTx/>
                <a:buSzTx/>
                <a:buFontTx/>
                <a:buNone/>
                <a:tabLst/>
                <a:defRPr/>
              </a:pPr>
              <a:r>
                <a:rPr kumimoji="0" lang="en-US" sz="1049" b="0" i="1" u="none" strike="noStrike" kern="1200" cap="none" spc="0" normalizeH="0" baseline="0" noProof="0" dirty="0">
                  <a:ln>
                    <a:noFill/>
                  </a:ln>
                  <a:solidFill>
                    <a:srgbClr val="A5A5A5"/>
                  </a:solidFill>
                  <a:effectLst/>
                  <a:uLnTx/>
                  <a:uFillTx/>
                  <a:latin typeface="Arial"/>
                  <a:ea typeface="+mn-ea"/>
                  <a:cs typeface="+mn-cs"/>
                </a:rPr>
                <a:t>How does </a:t>
              </a:r>
            </a:p>
            <a:p>
              <a:pPr marL="0" marR="0" lvl="0" indent="0" algn="l" defTabSz="685349" rtl="0" eaLnBrk="1" fontAlgn="auto" latinLnBrk="0" hangingPunct="1">
                <a:lnSpc>
                  <a:spcPct val="100000"/>
                </a:lnSpc>
                <a:spcBef>
                  <a:spcPts val="0"/>
                </a:spcBef>
                <a:spcAft>
                  <a:spcPts val="0"/>
                </a:spcAft>
                <a:buClrTx/>
                <a:buSzTx/>
                <a:buFontTx/>
                <a:buNone/>
                <a:tabLst/>
                <a:defRPr/>
              </a:pPr>
              <a:r>
                <a:rPr kumimoji="0" lang="en-US" sz="1049" b="0" i="1" u="none" strike="noStrike" kern="1200" cap="none" spc="0" normalizeH="0" baseline="0" noProof="0" dirty="0">
                  <a:ln>
                    <a:noFill/>
                  </a:ln>
                  <a:solidFill>
                    <a:srgbClr val="A5A5A5"/>
                  </a:solidFill>
                  <a:effectLst/>
                  <a:uLnTx/>
                  <a:uFillTx/>
                  <a:latin typeface="Arial"/>
                  <a:ea typeface="+mn-ea"/>
                  <a:cs typeface="+mn-cs"/>
                </a:rPr>
                <a:t>your offering meet your customers’ needs?</a:t>
              </a:r>
            </a:p>
          </p:txBody>
        </p:sp>
        <p:grpSp>
          <p:nvGrpSpPr>
            <p:cNvPr id="56" name="Group 55"/>
            <p:cNvGrpSpPr/>
            <p:nvPr/>
          </p:nvGrpSpPr>
          <p:grpSpPr>
            <a:xfrm>
              <a:off x="4763166" y="2916034"/>
              <a:ext cx="282049" cy="1065576"/>
              <a:chOff x="4628850" y="1751260"/>
              <a:chExt cx="371017" cy="1401698"/>
            </a:xfrm>
          </p:grpSpPr>
          <p:sp>
            <p:nvSpPr>
              <p:cNvPr id="57" name="Right Triangle 56"/>
              <p:cNvSpPr/>
              <p:nvPr/>
            </p:nvSpPr>
            <p:spPr>
              <a:xfrm rot="13500000">
                <a:off x="4628850" y="1839805"/>
                <a:ext cx="371017" cy="371017"/>
              </a:xfrm>
              <a:prstGeom prst="rtTriangl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349" rtl="0" eaLnBrk="1" fontAlgn="auto" latinLnBrk="0" hangingPunct="1">
                  <a:lnSpc>
                    <a:spcPct val="100000"/>
                  </a:lnSpc>
                  <a:spcBef>
                    <a:spcPts val="0"/>
                  </a:spcBef>
                  <a:spcAft>
                    <a:spcPts val="0"/>
                  </a:spcAft>
                  <a:buClrTx/>
                  <a:buSzTx/>
                  <a:buFontTx/>
                  <a:buNone/>
                  <a:tabLst/>
                  <a:defRPr/>
                </a:pPr>
                <a:endParaRPr kumimoji="0" lang="en-US" sz="1012"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58" name="Straight Connector 57"/>
              <p:cNvCxnSpPr/>
              <p:nvPr/>
            </p:nvCxnSpPr>
            <p:spPr>
              <a:xfrm>
                <a:off x="4812696" y="1751260"/>
                <a:ext cx="0" cy="1401698"/>
              </a:xfrm>
              <a:prstGeom prst="line">
                <a:avLst/>
              </a:prstGeom>
              <a:ln w="3175" cmpd="sng">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7952" y="2938620"/>
              <a:ext cx="1084847" cy="841060"/>
            </a:xfrm>
            <a:prstGeom prst="rect">
              <a:avLst/>
            </a:prstGeom>
          </p:spPr>
        </p:pic>
      </p:grpSp>
      <p:grpSp>
        <p:nvGrpSpPr>
          <p:cNvPr id="23" name="Group 22"/>
          <p:cNvGrpSpPr/>
          <p:nvPr/>
        </p:nvGrpSpPr>
        <p:grpSpPr>
          <a:xfrm>
            <a:off x="1820160" y="3515819"/>
            <a:ext cx="1740746" cy="813400"/>
            <a:chOff x="2423481" y="4685742"/>
            <a:chExt cx="2323144" cy="1085537"/>
          </a:xfrm>
        </p:grpSpPr>
        <p:sp>
          <p:nvSpPr>
            <p:cNvPr id="6" name="TextBox 5"/>
            <p:cNvSpPr txBox="1"/>
            <p:nvPr/>
          </p:nvSpPr>
          <p:spPr>
            <a:xfrm>
              <a:off x="2758833" y="4786167"/>
              <a:ext cx="1584000" cy="985112"/>
            </a:xfrm>
            <a:prstGeom prst="rect">
              <a:avLst/>
            </a:prstGeom>
            <a:noFill/>
          </p:spPr>
          <p:txBody>
            <a:bodyPr wrap="square" rtlCol="0">
              <a:spAutoFit/>
            </a:bodyPr>
            <a:lstStyle/>
            <a:p>
              <a:pPr marL="0" marR="0" lvl="0" indent="0" algn="l" defTabSz="685349" rtl="0" eaLnBrk="1" fontAlgn="auto" latinLnBrk="0" hangingPunct="1">
                <a:lnSpc>
                  <a:spcPct val="100000"/>
                </a:lnSpc>
                <a:spcBef>
                  <a:spcPts val="0"/>
                </a:spcBef>
                <a:spcAft>
                  <a:spcPts val="0"/>
                </a:spcAft>
                <a:buClrTx/>
                <a:buSzTx/>
                <a:buFontTx/>
                <a:buNone/>
                <a:tabLst/>
                <a:defRPr/>
              </a:pPr>
              <a:r>
                <a:rPr kumimoji="0" lang="en-US" sz="1049" b="0" i="1" u="none" strike="noStrike" kern="1200" cap="none" spc="0" normalizeH="0" baseline="0" noProof="0" dirty="0">
                  <a:ln>
                    <a:noFill/>
                  </a:ln>
                  <a:solidFill>
                    <a:srgbClr val="ED7D31"/>
                  </a:solidFill>
                  <a:effectLst/>
                  <a:uLnTx/>
                  <a:uFillTx/>
                  <a:latin typeface="Arial"/>
                  <a:ea typeface="+mn-ea"/>
                  <a:cs typeface="+mn-cs"/>
                </a:rPr>
                <a:t>What can your customer do </a:t>
              </a:r>
            </a:p>
            <a:p>
              <a:pPr marL="0" marR="0" lvl="0" indent="0" algn="l" defTabSz="685349" rtl="0" eaLnBrk="1" fontAlgn="auto" latinLnBrk="0" hangingPunct="1">
                <a:lnSpc>
                  <a:spcPct val="100000"/>
                </a:lnSpc>
                <a:spcBef>
                  <a:spcPts val="0"/>
                </a:spcBef>
                <a:spcAft>
                  <a:spcPts val="0"/>
                </a:spcAft>
                <a:buClrTx/>
                <a:buSzTx/>
                <a:buFontTx/>
                <a:buNone/>
                <a:tabLst/>
                <a:defRPr/>
              </a:pPr>
              <a:r>
                <a:rPr kumimoji="0" lang="en-US" sz="1049" b="0" i="1" u="none" strike="noStrike" kern="1200" cap="none" spc="0" normalizeH="0" baseline="0" noProof="0" dirty="0">
                  <a:ln>
                    <a:noFill/>
                  </a:ln>
                  <a:solidFill>
                    <a:srgbClr val="ED7D31"/>
                  </a:solidFill>
                  <a:effectLst/>
                  <a:uLnTx/>
                  <a:uFillTx/>
                  <a:latin typeface="Arial"/>
                  <a:ea typeface="+mn-ea"/>
                  <a:cs typeface="+mn-cs"/>
                </a:rPr>
                <a:t>to fulfill these needs?</a:t>
              </a:r>
            </a:p>
          </p:txBody>
        </p:sp>
        <p:grpSp>
          <p:nvGrpSpPr>
            <p:cNvPr id="70" name="Group 69"/>
            <p:cNvGrpSpPr/>
            <p:nvPr/>
          </p:nvGrpSpPr>
          <p:grpSpPr>
            <a:xfrm>
              <a:off x="2423481" y="4685742"/>
              <a:ext cx="282049" cy="473899"/>
              <a:chOff x="4628850" y="1664278"/>
              <a:chExt cx="371017" cy="623384"/>
            </a:xfrm>
          </p:grpSpPr>
          <p:sp>
            <p:nvSpPr>
              <p:cNvPr id="71" name="Right Triangle 70"/>
              <p:cNvSpPr/>
              <p:nvPr/>
            </p:nvSpPr>
            <p:spPr>
              <a:xfrm rot="13500000">
                <a:off x="4628850" y="1839805"/>
                <a:ext cx="371017" cy="371017"/>
              </a:xfrm>
              <a:prstGeom prst="rtTriangl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349" rtl="0" eaLnBrk="1" fontAlgn="auto" latinLnBrk="0" hangingPunct="1">
                  <a:lnSpc>
                    <a:spcPct val="100000"/>
                  </a:lnSpc>
                  <a:spcBef>
                    <a:spcPts val="0"/>
                  </a:spcBef>
                  <a:spcAft>
                    <a:spcPts val="0"/>
                  </a:spcAft>
                  <a:buClrTx/>
                  <a:buSzTx/>
                  <a:buFontTx/>
                  <a:buNone/>
                  <a:tabLst/>
                  <a:defRPr/>
                </a:pPr>
                <a:endParaRPr kumimoji="0" lang="en-US" sz="1012"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72" name="Straight Connector 71"/>
              <p:cNvCxnSpPr/>
              <p:nvPr/>
            </p:nvCxnSpPr>
            <p:spPr>
              <a:xfrm>
                <a:off x="4812696" y="1664278"/>
                <a:ext cx="0" cy="623384"/>
              </a:xfrm>
              <a:prstGeom prst="line">
                <a:avLst/>
              </a:prstGeom>
              <a:ln w="3175" cmpd="sng">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4925" y="4972522"/>
              <a:ext cx="901700" cy="773756"/>
            </a:xfrm>
            <a:prstGeom prst="rect">
              <a:avLst/>
            </a:prstGeom>
          </p:spPr>
        </p:pic>
      </p:grpSp>
      <p:grpSp>
        <p:nvGrpSpPr>
          <p:cNvPr id="26" name="Group 25"/>
          <p:cNvGrpSpPr/>
          <p:nvPr/>
        </p:nvGrpSpPr>
        <p:grpSpPr>
          <a:xfrm>
            <a:off x="7039125" y="2161520"/>
            <a:ext cx="1575482" cy="831276"/>
            <a:chOff x="9388544" y="2878343"/>
            <a:chExt cx="2102588" cy="1109394"/>
          </a:xfrm>
        </p:grpSpPr>
        <p:sp>
          <p:nvSpPr>
            <p:cNvPr id="10" name="TextBox 9"/>
            <p:cNvSpPr txBox="1"/>
            <p:nvPr/>
          </p:nvSpPr>
          <p:spPr>
            <a:xfrm>
              <a:off x="9725233" y="2878343"/>
              <a:ext cx="1584000" cy="554169"/>
            </a:xfrm>
            <a:prstGeom prst="rect">
              <a:avLst/>
            </a:prstGeom>
            <a:noFill/>
          </p:spPr>
          <p:txBody>
            <a:bodyPr wrap="square" rtlCol="0">
              <a:spAutoFit/>
            </a:bodyPr>
            <a:lstStyle/>
            <a:p>
              <a:pPr marL="0" marR="0" lvl="0" indent="0" algn="l" defTabSz="685349" rtl="0" eaLnBrk="1" fontAlgn="auto" latinLnBrk="0" hangingPunct="1">
                <a:lnSpc>
                  <a:spcPct val="100000"/>
                </a:lnSpc>
                <a:spcBef>
                  <a:spcPts val="0"/>
                </a:spcBef>
                <a:spcAft>
                  <a:spcPts val="0"/>
                </a:spcAft>
                <a:buClrTx/>
                <a:buSzTx/>
                <a:buFontTx/>
                <a:buNone/>
                <a:tabLst/>
                <a:defRPr/>
              </a:pPr>
              <a:r>
                <a:rPr kumimoji="0" lang="en-US" sz="1049" b="0" i="1" u="none" strike="noStrike" kern="1200" cap="none" spc="0" normalizeH="0" baseline="0" noProof="0" dirty="0">
                  <a:ln>
                    <a:noFill/>
                  </a:ln>
                  <a:solidFill>
                    <a:srgbClr val="4472C4"/>
                  </a:solidFill>
                  <a:effectLst/>
                  <a:uLnTx/>
                  <a:uFillTx/>
                  <a:latin typeface="Arial"/>
                  <a:ea typeface="+mn-ea"/>
                  <a:cs typeface="+mn-cs"/>
                </a:rPr>
                <a:t>Ready to purchase!</a:t>
              </a:r>
            </a:p>
          </p:txBody>
        </p:sp>
        <p:grpSp>
          <p:nvGrpSpPr>
            <p:cNvPr id="59" name="Group 58"/>
            <p:cNvGrpSpPr/>
            <p:nvPr/>
          </p:nvGrpSpPr>
          <p:grpSpPr>
            <a:xfrm>
              <a:off x="9388544" y="2922161"/>
              <a:ext cx="282049" cy="1065576"/>
              <a:chOff x="4628850" y="1751260"/>
              <a:chExt cx="371017" cy="1401698"/>
            </a:xfrm>
            <a:solidFill>
              <a:srgbClr val="FFFFFF"/>
            </a:solidFill>
          </p:grpSpPr>
          <p:sp>
            <p:nvSpPr>
              <p:cNvPr id="60" name="Right Triangle 59"/>
              <p:cNvSpPr/>
              <p:nvPr/>
            </p:nvSpPr>
            <p:spPr>
              <a:xfrm rot="13500000">
                <a:off x="4628850" y="1839805"/>
                <a:ext cx="371017" cy="371017"/>
              </a:xfrm>
              <a:prstGeom prst="rtTriangle">
                <a:avLst/>
              </a:prstGeom>
              <a:grp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349" rtl="0" eaLnBrk="1" fontAlgn="auto" latinLnBrk="0" hangingPunct="1">
                  <a:lnSpc>
                    <a:spcPct val="100000"/>
                  </a:lnSpc>
                  <a:spcBef>
                    <a:spcPts val="0"/>
                  </a:spcBef>
                  <a:spcAft>
                    <a:spcPts val="0"/>
                  </a:spcAft>
                  <a:buClrTx/>
                  <a:buSzTx/>
                  <a:buFontTx/>
                  <a:buNone/>
                  <a:tabLst/>
                  <a:defRPr/>
                </a:pPr>
                <a:endParaRPr kumimoji="0" lang="en-US" sz="1012"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61" name="Straight Connector 60"/>
              <p:cNvCxnSpPr/>
              <p:nvPr/>
            </p:nvCxnSpPr>
            <p:spPr>
              <a:xfrm>
                <a:off x="4812696" y="1751260"/>
                <a:ext cx="0" cy="1401698"/>
              </a:xfrm>
              <a:prstGeom prst="line">
                <a:avLst/>
              </a:prstGeom>
              <a:grpFill/>
              <a:ln w="3175" cmpd="sng">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0867" y="2990850"/>
              <a:ext cx="630265" cy="673100"/>
            </a:xfrm>
            <a:prstGeom prst="rect">
              <a:avLst/>
            </a:prstGeom>
          </p:spPr>
        </p:pic>
      </p:grpSp>
      <p:grpSp>
        <p:nvGrpSpPr>
          <p:cNvPr id="25" name="Group 24"/>
          <p:cNvGrpSpPr/>
          <p:nvPr/>
        </p:nvGrpSpPr>
        <p:grpSpPr>
          <a:xfrm>
            <a:off x="5301710" y="3515820"/>
            <a:ext cx="1762626" cy="1136309"/>
            <a:chOff x="7069848" y="4685742"/>
            <a:chExt cx="2352344" cy="1516481"/>
          </a:xfrm>
        </p:grpSpPr>
        <p:sp>
          <p:nvSpPr>
            <p:cNvPr id="8" name="TextBox 7"/>
            <p:cNvSpPr txBox="1"/>
            <p:nvPr/>
          </p:nvSpPr>
          <p:spPr>
            <a:xfrm>
              <a:off x="7406768" y="4786167"/>
              <a:ext cx="1700657" cy="1416056"/>
            </a:xfrm>
            <a:prstGeom prst="rect">
              <a:avLst/>
            </a:prstGeom>
            <a:noFill/>
          </p:spPr>
          <p:txBody>
            <a:bodyPr wrap="square" rtlCol="0">
              <a:spAutoFit/>
            </a:bodyPr>
            <a:lstStyle/>
            <a:p>
              <a:pPr marL="0" marR="0" lvl="0" indent="0" algn="l" defTabSz="685349" rtl="0" eaLnBrk="1" fontAlgn="auto" latinLnBrk="0" hangingPunct="1">
                <a:lnSpc>
                  <a:spcPct val="100000"/>
                </a:lnSpc>
                <a:spcBef>
                  <a:spcPts val="0"/>
                </a:spcBef>
                <a:spcAft>
                  <a:spcPts val="0"/>
                </a:spcAft>
                <a:buClrTx/>
                <a:buSzTx/>
                <a:buFontTx/>
                <a:buNone/>
                <a:tabLst/>
                <a:defRPr/>
              </a:pPr>
              <a:r>
                <a:rPr kumimoji="0" lang="en-US" sz="1049" b="0" i="1" u="none" strike="noStrike" kern="1200" cap="none" spc="0" normalizeH="0" baseline="0" noProof="0" dirty="0">
                  <a:ln>
                    <a:noFill/>
                  </a:ln>
                  <a:solidFill>
                    <a:srgbClr val="F27724"/>
                  </a:solidFill>
                  <a:effectLst/>
                  <a:uLnTx/>
                  <a:uFillTx/>
                  <a:latin typeface="Arial"/>
                  <a:ea typeface="+mn-ea"/>
                  <a:cs typeface="+mn-cs"/>
                </a:rPr>
                <a:t>How do we </a:t>
              </a:r>
            </a:p>
            <a:p>
              <a:pPr marL="0" marR="0" lvl="0" indent="0" algn="l" defTabSz="685349" rtl="0" eaLnBrk="1" fontAlgn="auto" latinLnBrk="0" hangingPunct="1">
                <a:lnSpc>
                  <a:spcPct val="100000"/>
                </a:lnSpc>
                <a:spcBef>
                  <a:spcPts val="0"/>
                </a:spcBef>
                <a:spcAft>
                  <a:spcPts val="0"/>
                </a:spcAft>
                <a:buClrTx/>
                <a:buSzTx/>
                <a:buFontTx/>
                <a:buNone/>
                <a:tabLst/>
                <a:defRPr/>
              </a:pPr>
              <a:r>
                <a:rPr kumimoji="0" lang="en-US" sz="1049" b="0" i="1" u="none" strike="noStrike" kern="1200" cap="none" spc="0" normalizeH="0" baseline="0" noProof="0" dirty="0">
                  <a:ln>
                    <a:noFill/>
                  </a:ln>
                  <a:solidFill>
                    <a:srgbClr val="F27724"/>
                  </a:solidFill>
                  <a:effectLst/>
                  <a:uLnTx/>
                  <a:uFillTx/>
                  <a:latin typeface="Arial"/>
                  <a:ea typeface="+mn-ea"/>
                  <a:cs typeface="+mn-cs"/>
                </a:rPr>
                <a:t>create  an inclination </a:t>
              </a:r>
            </a:p>
            <a:p>
              <a:pPr marL="0" marR="0" lvl="0" indent="0" algn="l" defTabSz="685349" rtl="0" eaLnBrk="1" fontAlgn="auto" latinLnBrk="0" hangingPunct="1">
                <a:lnSpc>
                  <a:spcPct val="100000"/>
                </a:lnSpc>
                <a:spcBef>
                  <a:spcPts val="0"/>
                </a:spcBef>
                <a:spcAft>
                  <a:spcPts val="0"/>
                </a:spcAft>
                <a:buClrTx/>
                <a:buSzTx/>
                <a:buFontTx/>
                <a:buNone/>
                <a:tabLst/>
                <a:defRPr/>
              </a:pPr>
              <a:r>
                <a:rPr kumimoji="0" lang="en-US" sz="1049" b="0" i="1" u="none" strike="noStrike" kern="1200" cap="none" spc="0" normalizeH="0" baseline="0" noProof="0" dirty="0">
                  <a:ln>
                    <a:noFill/>
                  </a:ln>
                  <a:solidFill>
                    <a:srgbClr val="F27724"/>
                  </a:solidFill>
                  <a:effectLst/>
                  <a:uLnTx/>
                  <a:uFillTx/>
                  <a:latin typeface="Arial"/>
                  <a:ea typeface="+mn-ea"/>
                  <a:cs typeface="+mn-cs"/>
                </a:rPr>
                <a:t>towards </a:t>
              </a:r>
            </a:p>
            <a:p>
              <a:pPr marL="0" marR="0" lvl="0" indent="0" algn="l" defTabSz="685349" rtl="0" eaLnBrk="1" fontAlgn="auto" latinLnBrk="0" hangingPunct="1">
                <a:lnSpc>
                  <a:spcPct val="100000"/>
                </a:lnSpc>
                <a:spcBef>
                  <a:spcPts val="0"/>
                </a:spcBef>
                <a:spcAft>
                  <a:spcPts val="0"/>
                </a:spcAft>
                <a:buClrTx/>
                <a:buSzTx/>
                <a:buFontTx/>
                <a:buNone/>
                <a:tabLst/>
                <a:defRPr/>
              </a:pPr>
              <a:r>
                <a:rPr kumimoji="0" lang="en-US" sz="1049" b="0" i="1" u="none" strike="noStrike" kern="1200" cap="none" spc="0" normalizeH="0" baseline="0" noProof="0" dirty="0">
                  <a:ln>
                    <a:noFill/>
                  </a:ln>
                  <a:solidFill>
                    <a:srgbClr val="F27724"/>
                  </a:solidFill>
                  <a:effectLst/>
                  <a:uLnTx/>
                  <a:uFillTx/>
                  <a:latin typeface="Arial"/>
                  <a:ea typeface="+mn-ea"/>
                  <a:cs typeface="+mn-cs"/>
                </a:rPr>
                <a:t>our offered solution? </a:t>
              </a:r>
            </a:p>
          </p:txBody>
        </p:sp>
        <p:grpSp>
          <p:nvGrpSpPr>
            <p:cNvPr id="76" name="Group 75"/>
            <p:cNvGrpSpPr/>
            <p:nvPr/>
          </p:nvGrpSpPr>
          <p:grpSpPr>
            <a:xfrm>
              <a:off x="7069848" y="4685742"/>
              <a:ext cx="282049" cy="473899"/>
              <a:chOff x="4628850" y="1664278"/>
              <a:chExt cx="371017" cy="623384"/>
            </a:xfrm>
          </p:grpSpPr>
          <p:sp>
            <p:nvSpPr>
              <p:cNvPr id="77" name="Right Triangle 76"/>
              <p:cNvSpPr/>
              <p:nvPr/>
            </p:nvSpPr>
            <p:spPr>
              <a:xfrm rot="13500000">
                <a:off x="4628850" y="1839805"/>
                <a:ext cx="371017" cy="371017"/>
              </a:xfrm>
              <a:prstGeom prst="rtTriangle">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349" rtl="0" eaLnBrk="1" fontAlgn="auto" latinLnBrk="0" hangingPunct="1">
                  <a:lnSpc>
                    <a:spcPct val="100000"/>
                  </a:lnSpc>
                  <a:spcBef>
                    <a:spcPts val="0"/>
                  </a:spcBef>
                  <a:spcAft>
                    <a:spcPts val="0"/>
                  </a:spcAft>
                  <a:buClrTx/>
                  <a:buSzTx/>
                  <a:buFontTx/>
                  <a:buNone/>
                  <a:tabLst/>
                  <a:defRPr/>
                </a:pPr>
                <a:endParaRPr kumimoji="0" lang="en-US" sz="1012"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78" name="Straight Connector 77"/>
              <p:cNvCxnSpPr/>
              <p:nvPr/>
            </p:nvCxnSpPr>
            <p:spPr>
              <a:xfrm>
                <a:off x="4812696" y="1664278"/>
                <a:ext cx="0" cy="623384"/>
              </a:xfrm>
              <a:prstGeom prst="line">
                <a:avLst/>
              </a:prstGeom>
              <a:ln w="3175" cmpd="sng">
                <a:solidFill>
                  <a:schemeClr val="accent4"/>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1" name="Picture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03857" y="4870450"/>
              <a:ext cx="918335" cy="863600"/>
            </a:xfrm>
            <a:prstGeom prst="rect">
              <a:avLst/>
            </a:prstGeom>
          </p:spPr>
        </p:pic>
      </p:grpSp>
      <p:grpSp>
        <p:nvGrpSpPr>
          <p:cNvPr id="19" name="Group 18"/>
          <p:cNvGrpSpPr/>
          <p:nvPr/>
        </p:nvGrpSpPr>
        <p:grpSpPr>
          <a:xfrm>
            <a:off x="224835" y="2150129"/>
            <a:ext cx="1802506" cy="827461"/>
            <a:chOff x="294412" y="2863138"/>
            <a:chExt cx="2405566" cy="1104303"/>
          </a:xfrm>
        </p:grpSpPr>
        <p:sp>
          <p:nvSpPr>
            <p:cNvPr id="3" name="TextBox 2"/>
            <p:cNvSpPr txBox="1"/>
            <p:nvPr/>
          </p:nvSpPr>
          <p:spPr>
            <a:xfrm>
              <a:off x="636099" y="2863138"/>
              <a:ext cx="1584000" cy="769640"/>
            </a:xfrm>
            <a:prstGeom prst="rect">
              <a:avLst/>
            </a:prstGeom>
            <a:noFill/>
          </p:spPr>
          <p:txBody>
            <a:bodyPr wrap="square" rtlCol="0">
              <a:spAutoFit/>
            </a:bodyPr>
            <a:lstStyle/>
            <a:p>
              <a:pPr marL="0" marR="0" lvl="0" indent="0" algn="l" defTabSz="685349" rtl="0" eaLnBrk="1" fontAlgn="auto" latinLnBrk="0" hangingPunct="1">
                <a:lnSpc>
                  <a:spcPct val="100000"/>
                </a:lnSpc>
                <a:spcBef>
                  <a:spcPts val="0"/>
                </a:spcBef>
                <a:spcAft>
                  <a:spcPts val="0"/>
                </a:spcAft>
                <a:buClrTx/>
                <a:buSzTx/>
                <a:buFontTx/>
                <a:buNone/>
                <a:tabLst/>
                <a:defRPr/>
              </a:pPr>
              <a:r>
                <a:rPr kumimoji="0" lang="en-US" sz="1049" b="0" i="1" u="none" strike="noStrike" kern="1200" cap="none" spc="0" normalizeH="0" baseline="0" noProof="0" dirty="0">
                  <a:ln>
                    <a:noFill/>
                  </a:ln>
                  <a:solidFill>
                    <a:srgbClr val="5B9BD5"/>
                  </a:solidFill>
                  <a:effectLst/>
                  <a:uLnTx/>
                  <a:uFillTx/>
                  <a:latin typeface="Arial"/>
                  <a:ea typeface="+mn-ea"/>
                  <a:cs typeface="+mn-cs"/>
                </a:rPr>
                <a:t>What are your customers’ needs?</a:t>
              </a:r>
            </a:p>
          </p:txBody>
        </p:sp>
        <p:grpSp>
          <p:nvGrpSpPr>
            <p:cNvPr id="53" name="Group 52"/>
            <p:cNvGrpSpPr/>
            <p:nvPr/>
          </p:nvGrpSpPr>
          <p:grpSpPr>
            <a:xfrm>
              <a:off x="294412" y="2901865"/>
              <a:ext cx="282049" cy="1065576"/>
              <a:chOff x="4628850" y="1751260"/>
              <a:chExt cx="371017" cy="1401698"/>
            </a:xfrm>
          </p:grpSpPr>
          <p:sp>
            <p:nvSpPr>
              <p:cNvPr id="54" name="Right Triangle 53"/>
              <p:cNvSpPr/>
              <p:nvPr/>
            </p:nvSpPr>
            <p:spPr>
              <a:xfrm rot="13500000">
                <a:off x="4628850" y="1839805"/>
                <a:ext cx="371017" cy="371017"/>
              </a:xfrm>
              <a:prstGeom prst="rtTriangl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349" rtl="0" eaLnBrk="1" fontAlgn="auto" latinLnBrk="0" hangingPunct="1">
                  <a:lnSpc>
                    <a:spcPct val="100000"/>
                  </a:lnSpc>
                  <a:spcBef>
                    <a:spcPts val="0"/>
                  </a:spcBef>
                  <a:spcAft>
                    <a:spcPts val="0"/>
                  </a:spcAft>
                  <a:buClrTx/>
                  <a:buSzTx/>
                  <a:buFontTx/>
                  <a:buNone/>
                  <a:tabLst/>
                  <a:defRPr/>
                </a:pPr>
                <a:endParaRPr kumimoji="0" lang="en-US" sz="1012"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55" name="Straight Connector 54"/>
              <p:cNvCxnSpPr/>
              <p:nvPr/>
            </p:nvCxnSpPr>
            <p:spPr>
              <a:xfrm>
                <a:off x="4812696" y="1751260"/>
                <a:ext cx="0" cy="1401698"/>
              </a:xfrm>
              <a:prstGeom prst="line">
                <a:avLst/>
              </a:prstGeom>
              <a:ln w="3175" cmpd="sng">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6272" y="3059481"/>
              <a:ext cx="1113706" cy="821587"/>
            </a:xfrm>
            <a:prstGeom prst="rect">
              <a:avLst/>
            </a:prstGeom>
          </p:spPr>
        </p:pic>
      </p:grpSp>
      <p:sp>
        <p:nvSpPr>
          <p:cNvPr id="31" name="Text Placeholder 30"/>
          <p:cNvSpPr>
            <a:spLocks noGrp="1"/>
          </p:cNvSpPr>
          <p:nvPr>
            <p:ph type="body" sz="quarter" idx="11"/>
          </p:nvPr>
        </p:nvSpPr>
        <p:spPr/>
        <p:txBody>
          <a:bodyPr/>
          <a:lstStyle/>
          <a:p>
            <a:r>
              <a:rPr lang="en-US" dirty="0"/>
              <a:t>Digital Enablement</a:t>
            </a:r>
          </a:p>
        </p:txBody>
      </p:sp>
      <p:sp>
        <p:nvSpPr>
          <p:cNvPr id="32" name="Text Placeholder 31"/>
          <p:cNvSpPr>
            <a:spLocks noGrp="1"/>
          </p:cNvSpPr>
          <p:nvPr>
            <p:ph type="body" sz="quarter" idx="12"/>
          </p:nvPr>
        </p:nvSpPr>
        <p:spPr/>
        <p:txBody>
          <a:bodyPr/>
          <a:lstStyle/>
          <a:p>
            <a:r>
              <a:rPr lang="en-US" dirty="0"/>
              <a:t>Concierge (</a:t>
            </a:r>
            <a:r>
              <a:rPr lang="en-US" b="1" u="sng" dirty="0"/>
              <a:t>People</a:t>
            </a:r>
            <a:r>
              <a:rPr lang="en-US" dirty="0"/>
              <a:t>) Support</a:t>
            </a:r>
          </a:p>
          <a:p>
            <a:endParaRPr lang="en-US" dirty="0"/>
          </a:p>
        </p:txBody>
      </p:sp>
    </p:spTree>
    <p:extLst>
      <p:ext uri="{BB962C8B-B14F-4D97-AF65-F5344CB8AC3E}">
        <p14:creationId xmlns:p14="http://schemas.microsoft.com/office/powerpoint/2010/main" val="15761537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ppt_x</p:attrName>
                                        </p:attrNameLst>
                                      </p:cBhvr>
                                      <p:tavLst>
                                        <p:tav tm="0">
                                          <p:val>
                                            <p:strVal val="#ppt_x-#ppt_w*1.125000"/>
                                          </p:val>
                                        </p:tav>
                                        <p:tav tm="100000">
                                          <p:val>
                                            <p:strVal val="#ppt_x"/>
                                          </p:val>
                                        </p:tav>
                                      </p:tavLst>
                                    </p:anim>
                                    <p:animEffect transition="in" filter="wipe(right)">
                                      <p:cBhvr>
                                        <p:cTn id="26" dur="500"/>
                                        <p:tgtEl>
                                          <p:spTgt spid="12"/>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par>
                          <p:cTn id="31" fill="hold">
                            <p:stCondLst>
                              <p:cond delay="3000"/>
                            </p:stCondLst>
                            <p:childTnLst>
                              <p:par>
                                <p:cTn id="32" presetID="12" presetClass="entr" presetSubtype="8"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p:tgtEl>
                                          <p:spTgt spid="13"/>
                                        </p:tgtEl>
                                        <p:attrNameLst>
                                          <p:attrName>ppt_x</p:attrName>
                                        </p:attrNameLst>
                                      </p:cBhvr>
                                      <p:tavLst>
                                        <p:tav tm="0">
                                          <p:val>
                                            <p:strVal val="#ppt_x-#ppt_w*1.125000"/>
                                          </p:val>
                                        </p:tav>
                                        <p:tav tm="100000">
                                          <p:val>
                                            <p:strVal val="#ppt_x"/>
                                          </p:val>
                                        </p:tav>
                                      </p:tavLst>
                                    </p:anim>
                                    <p:animEffect transition="in" filter="wipe(right)">
                                      <p:cBhvr>
                                        <p:cTn id="35" dur="500"/>
                                        <p:tgtEl>
                                          <p:spTgt spid="13"/>
                                        </p:tgtEl>
                                      </p:cBhvr>
                                    </p:animEffect>
                                  </p:childTnLst>
                                </p:cTn>
                              </p:par>
                            </p:childTnLst>
                          </p:cTn>
                        </p:par>
                        <p:par>
                          <p:cTn id="36" fill="hold">
                            <p:stCondLst>
                              <p:cond delay="3500"/>
                            </p:stCondLst>
                            <p:childTnLst>
                              <p:par>
                                <p:cTn id="37" presetID="22" presetClass="entr" presetSubtype="1"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childTnLst>
                          </p:cTn>
                        </p:par>
                        <p:par>
                          <p:cTn id="40" fill="hold">
                            <p:stCondLst>
                              <p:cond delay="4000"/>
                            </p:stCondLst>
                            <p:childTnLst>
                              <p:par>
                                <p:cTn id="41" presetID="1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ppt_x</p:attrName>
                                        </p:attrNameLst>
                                      </p:cBhvr>
                                      <p:tavLst>
                                        <p:tav tm="0">
                                          <p:val>
                                            <p:strVal val="#ppt_x-#ppt_w*1.125000"/>
                                          </p:val>
                                        </p:tav>
                                        <p:tav tm="100000">
                                          <p:val>
                                            <p:strVal val="#ppt_x"/>
                                          </p:val>
                                        </p:tav>
                                      </p:tavLst>
                                    </p:anim>
                                    <p:animEffect transition="in" filter="wipe(right)">
                                      <p:cBhvr>
                                        <p:cTn id="44" dur="500"/>
                                        <p:tgtEl>
                                          <p:spTgt spid="15"/>
                                        </p:tgtEl>
                                      </p:cBhvr>
                                    </p:animEffect>
                                  </p:childTnLst>
                                </p:cTn>
                              </p:par>
                            </p:childTnLst>
                          </p:cTn>
                        </p:par>
                        <p:par>
                          <p:cTn id="45" fill="hold">
                            <p:stCondLst>
                              <p:cond delay="4500"/>
                            </p:stCondLst>
                            <p:childTnLst>
                              <p:par>
                                <p:cTn id="46" presetID="22" presetClass="entr" presetSubtype="4"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Concierge (</a:t>
            </a:r>
            <a:r>
              <a:rPr lang="en-US" b="1" u="sng" dirty="0"/>
              <a:t>People</a:t>
            </a:r>
            <a:r>
              <a:rPr lang="en-US" dirty="0"/>
              <a:t>) Support</a:t>
            </a:r>
          </a:p>
        </p:txBody>
      </p:sp>
      <p:sp>
        <p:nvSpPr>
          <p:cNvPr id="6" name="Text Placeholder 5"/>
          <p:cNvSpPr>
            <a:spLocks noGrp="1"/>
          </p:cNvSpPr>
          <p:nvPr>
            <p:ph type="body" sz="quarter" idx="11"/>
          </p:nvPr>
        </p:nvSpPr>
        <p:spPr/>
        <p:txBody>
          <a:bodyPr/>
          <a:lstStyle/>
          <a:p>
            <a:r>
              <a:rPr lang="en-US" dirty="0"/>
              <a:t>People</a:t>
            </a:r>
          </a:p>
        </p:txBody>
      </p:sp>
      <p:sp>
        <p:nvSpPr>
          <p:cNvPr id="10" name="Content Placeholder 9"/>
          <p:cNvSpPr>
            <a:spLocks noGrp="1"/>
          </p:cNvSpPr>
          <p:nvPr>
            <p:ph idx="15"/>
          </p:nvPr>
        </p:nvSpPr>
        <p:spPr>
          <a:xfrm>
            <a:off x="389415" y="819353"/>
            <a:ext cx="1955006" cy="3324808"/>
          </a:xfrm>
          <a:ln w="9525"/>
        </p:spPr>
        <p:style>
          <a:lnRef idx="2">
            <a:schemeClr val="accent1"/>
          </a:lnRef>
          <a:fillRef idx="1">
            <a:schemeClr val="lt1"/>
          </a:fillRef>
          <a:effectRef idx="0">
            <a:schemeClr val="accent1"/>
          </a:effectRef>
          <a:fontRef idx="minor">
            <a:schemeClr val="dk1"/>
          </a:fontRef>
        </p:style>
        <p:txBody>
          <a:bodyPr>
            <a:normAutofit/>
          </a:bodyPr>
          <a:lstStyle/>
          <a:p>
            <a:pPr algn="ctr"/>
            <a:endParaRPr lang="en-US" sz="1099" b="1" dirty="0">
              <a:solidFill>
                <a:schemeClr val="accent1"/>
              </a:solidFill>
            </a:endParaRPr>
          </a:p>
          <a:p>
            <a:pPr algn="ctr"/>
            <a:r>
              <a:rPr lang="en-US" sz="1099" b="1" dirty="0">
                <a:solidFill>
                  <a:schemeClr val="accent1"/>
                </a:solidFill>
              </a:rPr>
              <a:t>Level 1</a:t>
            </a:r>
          </a:p>
          <a:p>
            <a:pPr algn="ctr"/>
            <a:r>
              <a:rPr lang="en-US" sz="1099" dirty="0">
                <a:solidFill>
                  <a:schemeClr val="accent1"/>
                </a:solidFill>
              </a:rPr>
              <a:t>Inbound Support</a:t>
            </a:r>
          </a:p>
          <a:p>
            <a:pPr marL="285486" indent="-171292">
              <a:buFont typeface="Arial" charset="0"/>
              <a:buChar char="•"/>
            </a:pPr>
            <a:r>
              <a:rPr lang="en-US" sz="899" dirty="0">
                <a:solidFill>
                  <a:schemeClr val="tx2"/>
                </a:solidFill>
              </a:rPr>
              <a:t>Predefined scope to provide support to partners related to portal support, </a:t>
            </a:r>
            <a:r>
              <a:rPr lang="en-US" sz="899" b="1" dirty="0">
                <a:solidFill>
                  <a:schemeClr val="tx2"/>
                </a:solidFill>
              </a:rPr>
              <a:t>lead management program details</a:t>
            </a:r>
            <a:r>
              <a:rPr lang="en-US" sz="899" dirty="0">
                <a:solidFill>
                  <a:schemeClr val="tx2"/>
                </a:solidFill>
              </a:rPr>
              <a:t>, MDF details, training, etc.</a:t>
            </a:r>
          </a:p>
          <a:p>
            <a:pPr marL="285486" indent="-171292">
              <a:buFont typeface="Arial" charset="0"/>
              <a:buChar char="•"/>
            </a:pPr>
            <a:r>
              <a:rPr lang="en-US" sz="899" dirty="0">
                <a:solidFill>
                  <a:schemeClr val="tx2"/>
                </a:solidFill>
              </a:rPr>
              <a:t>Discuss relevant marketing and sales tools to nurture prospects and grow pipeline</a:t>
            </a:r>
          </a:p>
          <a:p>
            <a:pPr marL="285486" indent="-171292">
              <a:buFont typeface="Arial" charset="0"/>
              <a:buChar char="•"/>
            </a:pPr>
            <a:r>
              <a:rPr lang="en-US" sz="899" dirty="0">
                <a:solidFill>
                  <a:schemeClr val="tx2"/>
                </a:solidFill>
              </a:rPr>
              <a:t>Enable partners to run multi-touch campaigns by using pre-packaged campaign content</a:t>
            </a:r>
          </a:p>
        </p:txBody>
      </p:sp>
      <p:sp>
        <p:nvSpPr>
          <p:cNvPr id="11" name="Content Placeholder 10"/>
          <p:cNvSpPr>
            <a:spLocks noGrp="1"/>
          </p:cNvSpPr>
          <p:nvPr>
            <p:ph idx="16"/>
          </p:nvPr>
        </p:nvSpPr>
        <p:spPr>
          <a:xfrm>
            <a:off x="2521042" y="819353"/>
            <a:ext cx="1955006" cy="3047972"/>
          </a:xfrm>
          <a:ln w="9525">
            <a:solidFill>
              <a:schemeClr val="accent2"/>
            </a:solidFill>
          </a:ln>
        </p:spPr>
        <p:txBody>
          <a:bodyPr>
            <a:normAutofit/>
          </a:bodyPr>
          <a:lstStyle/>
          <a:p>
            <a:pPr algn="ctr"/>
            <a:endParaRPr lang="en-US" sz="1099" b="1" dirty="0">
              <a:solidFill>
                <a:srgbClr val="7030A0"/>
              </a:solidFill>
            </a:endParaRPr>
          </a:p>
          <a:p>
            <a:pPr algn="ctr"/>
            <a:r>
              <a:rPr lang="en-US" sz="1099" b="1" dirty="0">
                <a:solidFill>
                  <a:srgbClr val="7030A0"/>
                </a:solidFill>
              </a:rPr>
              <a:t>Level 2</a:t>
            </a:r>
          </a:p>
          <a:p>
            <a:pPr algn="ctr"/>
            <a:r>
              <a:rPr lang="en-US" sz="1099" dirty="0">
                <a:solidFill>
                  <a:srgbClr val="7030A0"/>
                </a:solidFill>
              </a:rPr>
              <a:t>Outbound Support</a:t>
            </a:r>
          </a:p>
          <a:p>
            <a:pPr marL="285486" lvl="1" indent="-171292">
              <a:spcBef>
                <a:spcPts val="400"/>
              </a:spcBef>
              <a:spcAft>
                <a:spcPts val="400"/>
              </a:spcAft>
              <a:buFont typeface="Arial" charset="0"/>
              <a:buChar char="•"/>
            </a:pPr>
            <a:r>
              <a:rPr lang="en-US" sz="899" dirty="0">
                <a:solidFill>
                  <a:schemeClr val="tx2"/>
                </a:solidFill>
              </a:rPr>
              <a:t>Localized marketing concierge performed on behalf of the vendor to partners – Market To</a:t>
            </a:r>
          </a:p>
          <a:p>
            <a:pPr marL="285486" lvl="1" indent="-171292">
              <a:spcBef>
                <a:spcPts val="400"/>
              </a:spcBef>
              <a:spcAft>
                <a:spcPts val="400"/>
              </a:spcAft>
              <a:buFont typeface="Arial" charset="0"/>
              <a:buChar char="•"/>
            </a:pPr>
            <a:r>
              <a:rPr lang="en-US" sz="899" dirty="0">
                <a:solidFill>
                  <a:schemeClr val="tx2"/>
                </a:solidFill>
              </a:rPr>
              <a:t>Includes outbound active engagement via group webinars, training, etc., to drive strategic program adoption</a:t>
            </a:r>
          </a:p>
          <a:p>
            <a:pPr marL="285486" lvl="1" indent="-171292">
              <a:spcBef>
                <a:spcPts val="400"/>
              </a:spcBef>
              <a:spcAft>
                <a:spcPts val="400"/>
              </a:spcAft>
              <a:buFont typeface="Arial" charset="0"/>
              <a:buChar char="•"/>
            </a:pPr>
            <a:r>
              <a:rPr lang="en-US" sz="899" dirty="0">
                <a:solidFill>
                  <a:schemeClr val="tx2"/>
                </a:solidFill>
              </a:rPr>
              <a:t>Includes also one-on-one coaching sessions post group onboarding and training sessions to drive adoption</a:t>
            </a:r>
          </a:p>
          <a:p>
            <a:pPr marL="285486" lvl="1" indent="-171292">
              <a:spcBef>
                <a:spcPts val="400"/>
              </a:spcBef>
              <a:spcAft>
                <a:spcPts val="400"/>
              </a:spcAft>
              <a:buFont typeface="Arial" charset="0"/>
              <a:buChar char="•"/>
            </a:pPr>
            <a:r>
              <a:rPr lang="en-US" sz="899" dirty="0">
                <a:solidFill>
                  <a:schemeClr val="tx2"/>
                </a:solidFill>
              </a:rPr>
              <a:t>Typically provided to a focused list of top and mid-tier partners with finite goals and objectives</a:t>
            </a:r>
          </a:p>
        </p:txBody>
      </p:sp>
      <p:sp>
        <p:nvSpPr>
          <p:cNvPr id="12" name="Content Placeholder 11"/>
          <p:cNvSpPr>
            <a:spLocks noGrp="1"/>
          </p:cNvSpPr>
          <p:nvPr>
            <p:ph idx="17"/>
          </p:nvPr>
        </p:nvSpPr>
        <p:spPr>
          <a:xfrm>
            <a:off x="4652668" y="819354"/>
            <a:ext cx="1955006" cy="2729190"/>
          </a:xfrm>
          <a:ln w="9525">
            <a:solidFill>
              <a:schemeClr val="accent3"/>
            </a:solidFill>
          </a:ln>
        </p:spPr>
        <p:txBody>
          <a:bodyPr vert="horz" lIns="0" tIns="0" rIns="0" bIns="0" rtlCol="0">
            <a:noAutofit/>
          </a:bodyPr>
          <a:lstStyle/>
          <a:p>
            <a:pPr algn="ctr"/>
            <a:endParaRPr lang="en-US" sz="1100" b="1" dirty="0"/>
          </a:p>
          <a:p>
            <a:pPr algn="ctr"/>
            <a:r>
              <a:rPr lang="en-US" sz="1100" b="1" dirty="0"/>
              <a:t>Level 3</a:t>
            </a:r>
          </a:p>
          <a:p>
            <a:pPr algn="ctr"/>
            <a:r>
              <a:rPr lang="en-US" sz="1100" dirty="0"/>
              <a:t>Campaign Packages</a:t>
            </a:r>
          </a:p>
          <a:p>
            <a:pPr marL="285486" lvl="1" indent="-171292">
              <a:spcBef>
                <a:spcPts val="400"/>
              </a:spcBef>
              <a:spcAft>
                <a:spcPts val="400"/>
              </a:spcAft>
              <a:buFont typeface="Arial" charset="0"/>
            </a:pPr>
            <a:r>
              <a:rPr lang="en-US" sz="900" dirty="0">
                <a:solidFill>
                  <a:schemeClr val="tx2"/>
                </a:solidFill>
              </a:rPr>
              <a:t>Marketing concierge performed to end-user-prospects on behalf of the partners – Market Through</a:t>
            </a:r>
          </a:p>
          <a:p>
            <a:pPr marL="285486" lvl="1" indent="-171292">
              <a:spcBef>
                <a:spcPts val="400"/>
              </a:spcBef>
              <a:spcAft>
                <a:spcPts val="400"/>
              </a:spcAft>
              <a:buFont typeface="Arial" charset="0"/>
            </a:pPr>
            <a:r>
              <a:rPr lang="en-US" sz="900" dirty="0">
                <a:solidFill>
                  <a:schemeClr val="tx2"/>
                </a:solidFill>
              </a:rPr>
              <a:t>Predefined single or multi-tactic campaigns with pre-loaded content</a:t>
            </a:r>
          </a:p>
          <a:p>
            <a:pPr marL="285486" lvl="1" indent="-171292">
              <a:spcBef>
                <a:spcPts val="400"/>
              </a:spcBef>
              <a:spcAft>
                <a:spcPts val="400"/>
              </a:spcAft>
              <a:buFont typeface="Arial" charset="0"/>
            </a:pPr>
            <a:r>
              <a:rPr lang="en-US" sz="900" dirty="0">
                <a:solidFill>
                  <a:schemeClr val="tx2"/>
                </a:solidFill>
              </a:rPr>
              <a:t>Deployed typically for top and mid-tier partners, but can be made available to others</a:t>
            </a:r>
          </a:p>
        </p:txBody>
      </p:sp>
      <p:sp>
        <p:nvSpPr>
          <p:cNvPr id="13" name="Content Placeholder 12"/>
          <p:cNvSpPr>
            <a:spLocks noGrp="1"/>
          </p:cNvSpPr>
          <p:nvPr>
            <p:ph idx="18"/>
          </p:nvPr>
        </p:nvSpPr>
        <p:spPr>
          <a:xfrm>
            <a:off x="6784294" y="819353"/>
            <a:ext cx="1955006" cy="2483023"/>
          </a:xfrm>
          <a:ln w="9525">
            <a:solidFill>
              <a:schemeClr val="accent4"/>
            </a:solidFill>
          </a:ln>
        </p:spPr>
        <p:txBody>
          <a:bodyPr vert="horz" lIns="0" tIns="0" rIns="0" bIns="0" rtlCol="0">
            <a:normAutofit/>
          </a:bodyPr>
          <a:lstStyle/>
          <a:p>
            <a:pPr algn="ctr"/>
            <a:endParaRPr lang="en-US" sz="1099" b="1" dirty="0">
              <a:solidFill>
                <a:schemeClr val="accent4"/>
              </a:solidFill>
            </a:endParaRPr>
          </a:p>
          <a:p>
            <a:pPr algn="ctr"/>
            <a:r>
              <a:rPr lang="en-US" sz="1099" b="1" dirty="0">
                <a:solidFill>
                  <a:schemeClr val="accent4"/>
                </a:solidFill>
              </a:rPr>
              <a:t>Level 4</a:t>
            </a:r>
          </a:p>
          <a:p>
            <a:pPr algn="ctr"/>
            <a:r>
              <a:rPr lang="en-US" sz="1099" dirty="0">
                <a:solidFill>
                  <a:schemeClr val="accent4"/>
                </a:solidFill>
              </a:rPr>
              <a:t>Custom Programs</a:t>
            </a:r>
          </a:p>
          <a:p>
            <a:pPr marL="285486" lvl="1" indent="-171292">
              <a:spcBef>
                <a:spcPts val="400"/>
              </a:spcBef>
              <a:spcAft>
                <a:spcPts val="400"/>
              </a:spcAft>
              <a:buFont typeface="Arial" charset="0"/>
            </a:pPr>
            <a:r>
              <a:rPr lang="en-US" sz="899" dirty="0">
                <a:solidFill>
                  <a:schemeClr val="tx2"/>
                </a:solidFill>
              </a:rPr>
              <a:t>Fully a la carte creative and marketing services with pre-approved rate cards</a:t>
            </a:r>
          </a:p>
          <a:p>
            <a:pPr marL="285486" lvl="1" indent="-171292">
              <a:spcBef>
                <a:spcPts val="400"/>
              </a:spcBef>
              <a:spcAft>
                <a:spcPts val="400"/>
              </a:spcAft>
              <a:buFont typeface="Arial" charset="0"/>
            </a:pPr>
            <a:r>
              <a:rPr lang="en-US" sz="899" dirty="0">
                <a:solidFill>
                  <a:schemeClr val="tx2"/>
                </a:solidFill>
              </a:rPr>
              <a:t>Deployed for Top-tier partners only with available MDF</a:t>
            </a:r>
          </a:p>
          <a:p>
            <a:pPr marL="285486" lvl="1" indent="-171292">
              <a:spcBef>
                <a:spcPts val="400"/>
              </a:spcBef>
              <a:spcAft>
                <a:spcPts val="400"/>
              </a:spcAft>
              <a:buFont typeface="Arial" charset="0"/>
            </a:pPr>
            <a:r>
              <a:rPr lang="en-US" sz="899" dirty="0">
                <a:solidFill>
                  <a:schemeClr val="tx2"/>
                </a:solidFill>
              </a:rPr>
              <a:t>ZINFI concierge drives end to end execution once program scope defined and funded by the vendor or partner</a:t>
            </a:r>
          </a:p>
        </p:txBody>
      </p:sp>
      <p:sp>
        <p:nvSpPr>
          <p:cNvPr id="18" name="Rectangle 17"/>
          <p:cNvSpPr/>
          <p:nvPr/>
        </p:nvSpPr>
        <p:spPr>
          <a:xfrm>
            <a:off x="389414" y="4295731"/>
            <a:ext cx="8349885" cy="238431"/>
          </a:xfrm>
          <a:prstGeom prst="rect">
            <a:avLst/>
          </a:prstGeom>
          <a:solidFill>
            <a:schemeClr val="accent1">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685349" rtl="0" eaLnBrk="1" fontAlgn="auto" latinLnBrk="0" hangingPunct="1">
              <a:lnSpc>
                <a:spcPct val="100000"/>
              </a:lnSpc>
              <a:spcBef>
                <a:spcPts val="0"/>
              </a:spcBef>
              <a:spcAft>
                <a:spcPts val="0"/>
              </a:spcAft>
              <a:buClrTx/>
              <a:buSzTx/>
              <a:buFontTx/>
              <a:buNone/>
              <a:tabLst/>
              <a:defRPr/>
            </a:pPr>
            <a:r>
              <a:rPr kumimoji="0" lang="en-US" sz="999" b="0" i="0" u="none" strike="noStrike" kern="1200" cap="none" spc="0" normalizeH="0" baseline="0" noProof="0" dirty="0">
                <a:ln>
                  <a:noFill/>
                </a:ln>
                <a:solidFill>
                  <a:srgbClr val="807C78"/>
                </a:solidFill>
                <a:effectLst/>
                <a:uLnTx/>
                <a:uFillTx/>
                <a:latin typeface="Arial"/>
                <a:ea typeface="+mn-ea"/>
                <a:cs typeface="+mn-cs"/>
              </a:rPr>
              <a:t>Can be made available to the entire partner base to provide more bandwidth to existing channel teams</a:t>
            </a:r>
          </a:p>
        </p:txBody>
      </p:sp>
      <p:sp>
        <p:nvSpPr>
          <p:cNvPr id="19" name="Rectangle 18"/>
          <p:cNvSpPr/>
          <p:nvPr/>
        </p:nvSpPr>
        <p:spPr>
          <a:xfrm>
            <a:off x="2521041" y="4011565"/>
            <a:ext cx="6218258" cy="238431"/>
          </a:xfrm>
          <a:prstGeom prst="rect">
            <a:avLst/>
          </a:prstGeom>
          <a:solidFill>
            <a:schemeClr val="accent2">
              <a:lumMod val="20000"/>
              <a:lumOff val="80000"/>
            </a:schemeClr>
          </a:solidFill>
          <a:ln w="127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685349" rtl="0" eaLnBrk="1" fontAlgn="auto" latinLnBrk="0" hangingPunct="1">
              <a:lnSpc>
                <a:spcPct val="100000"/>
              </a:lnSpc>
              <a:spcBef>
                <a:spcPts val="0"/>
              </a:spcBef>
              <a:spcAft>
                <a:spcPts val="0"/>
              </a:spcAft>
              <a:buClrTx/>
              <a:buSzTx/>
              <a:buFontTx/>
              <a:buNone/>
              <a:tabLst/>
              <a:defRPr/>
            </a:pPr>
            <a:r>
              <a:rPr kumimoji="0" lang="en-US" sz="999" b="0" i="0" u="none" strike="noStrike" kern="1200" cap="none" spc="0" normalizeH="0" baseline="0" noProof="0" dirty="0">
                <a:ln>
                  <a:noFill/>
                </a:ln>
                <a:solidFill>
                  <a:srgbClr val="807C78"/>
                </a:solidFill>
                <a:effectLst/>
                <a:uLnTx/>
                <a:uFillTx/>
                <a:latin typeface="Arial"/>
                <a:ea typeface="+mn-ea"/>
                <a:cs typeface="+mn-cs"/>
              </a:rPr>
              <a:t>Deployed to a focused set of partners to drive adoption of campaigns, promotions, incentives, training, etc. </a:t>
            </a:r>
          </a:p>
        </p:txBody>
      </p:sp>
      <p:sp>
        <p:nvSpPr>
          <p:cNvPr id="20" name="Rectangle 19"/>
          <p:cNvSpPr/>
          <p:nvPr/>
        </p:nvSpPr>
        <p:spPr>
          <a:xfrm>
            <a:off x="4652668" y="3720074"/>
            <a:ext cx="4086632" cy="238431"/>
          </a:xfrm>
          <a:prstGeom prst="rect">
            <a:avLst/>
          </a:prstGeom>
          <a:solidFill>
            <a:schemeClr val="accent3">
              <a:lumMod val="20000"/>
              <a:lumOff val="80000"/>
            </a:schemeClr>
          </a:solidFill>
          <a:ln w="127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685349" rtl="0" eaLnBrk="1" fontAlgn="auto" latinLnBrk="0" hangingPunct="1">
              <a:lnSpc>
                <a:spcPct val="100000"/>
              </a:lnSpc>
              <a:spcBef>
                <a:spcPts val="0"/>
              </a:spcBef>
              <a:spcAft>
                <a:spcPts val="0"/>
              </a:spcAft>
              <a:buClrTx/>
              <a:buSzTx/>
              <a:buFontTx/>
              <a:buNone/>
              <a:tabLst/>
              <a:defRPr/>
            </a:pPr>
            <a:r>
              <a:rPr kumimoji="0" lang="en-US" sz="999" b="0" i="0" u="none" strike="noStrike" kern="1200" cap="none" spc="0" normalizeH="0" baseline="0" noProof="0" dirty="0">
                <a:ln>
                  <a:noFill/>
                </a:ln>
                <a:solidFill>
                  <a:srgbClr val="807C78"/>
                </a:solidFill>
                <a:effectLst/>
                <a:uLnTx/>
                <a:uFillTx/>
                <a:latin typeface="Arial"/>
                <a:ea typeface="+mn-ea"/>
                <a:cs typeface="+mn-cs"/>
              </a:rPr>
              <a:t>Focus on demand generation primarily pre-funded or MDF funded</a:t>
            </a:r>
          </a:p>
        </p:txBody>
      </p:sp>
      <p:sp>
        <p:nvSpPr>
          <p:cNvPr id="21" name="Rectangle 20"/>
          <p:cNvSpPr/>
          <p:nvPr/>
        </p:nvSpPr>
        <p:spPr>
          <a:xfrm>
            <a:off x="6784294" y="3428583"/>
            <a:ext cx="1955006" cy="238431"/>
          </a:xfrm>
          <a:prstGeom prst="rect">
            <a:avLst/>
          </a:prstGeom>
          <a:solidFill>
            <a:schemeClr val="accent4">
              <a:lumMod val="20000"/>
              <a:lumOff val="80000"/>
            </a:schemeClr>
          </a:solidFill>
          <a:ln w="12700"/>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685349" rtl="0" eaLnBrk="1" fontAlgn="auto" latinLnBrk="0" hangingPunct="1">
              <a:lnSpc>
                <a:spcPct val="100000"/>
              </a:lnSpc>
              <a:spcBef>
                <a:spcPts val="0"/>
              </a:spcBef>
              <a:spcAft>
                <a:spcPts val="0"/>
              </a:spcAft>
              <a:buClrTx/>
              <a:buSzTx/>
              <a:buFontTx/>
              <a:buNone/>
              <a:tabLst/>
              <a:defRPr/>
            </a:pPr>
            <a:r>
              <a:rPr kumimoji="0" lang="en-US" sz="999" b="0" i="0" u="none" strike="noStrike" kern="1200" cap="none" spc="0" normalizeH="0" baseline="0" noProof="0" dirty="0">
                <a:ln>
                  <a:noFill/>
                </a:ln>
                <a:solidFill>
                  <a:srgbClr val="807C78"/>
                </a:solidFill>
                <a:effectLst/>
                <a:uLnTx/>
                <a:uFillTx/>
                <a:latin typeface="Arial"/>
                <a:ea typeface="+mn-ea"/>
                <a:cs typeface="+mn-cs"/>
              </a:rPr>
              <a:t>For top strategic partners</a:t>
            </a:r>
          </a:p>
        </p:txBody>
      </p:sp>
    </p:spTree>
    <p:extLst>
      <p:ext uri="{BB962C8B-B14F-4D97-AF65-F5344CB8AC3E}">
        <p14:creationId xmlns:p14="http://schemas.microsoft.com/office/powerpoint/2010/main" val="11230934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bg/>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bg/>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
                                            <p:bg/>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p" animBg="1"/>
      <p:bldP spid="12" grpId="0" build="p" animBg="1"/>
      <p:bldP spid="13" grpId="0" build="p" animBg="1"/>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endParaRPr lang="en-US" dirty="0"/>
          </a:p>
          <a:p>
            <a:r>
              <a:rPr lang="en-US" dirty="0"/>
              <a:t>Company Rewards</a:t>
            </a:r>
          </a:p>
          <a:p>
            <a:pPr marL="404622" lvl="1" indent="-285750">
              <a:buFont typeface="Arial" charset="0"/>
              <a:buChar char="•"/>
            </a:pPr>
            <a:r>
              <a:rPr lang="en-US" dirty="0"/>
              <a:t>Special Rebates</a:t>
            </a:r>
          </a:p>
          <a:p>
            <a:pPr marL="404622" lvl="1" indent="-285750">
              <a:buFont typeface="Arial" charset="0"/>
              <a:buChar char="•"/>
            </a:pPr>
            <a:r>
              <a:rPr lang="en-US" dirty="0"/>
              <a:t>Referral &amp; Commissions</a:t>
            </a:r>
          </a:p>
          <a:p>
            <a:pPr marL="404622" lvl="1" indent="-285750">
              <a:buFont typeface="Arial" charset="0"/>
              <a:buChar char="•"/>
            </a:pPr>
            <a:r>
              <a:rPr lang="en-US" dirty="0"/>
              <a:t>Market Development Funds</a:t>
            </a:r>
          </a:p>
          <a:p>
            <a:endParaRPr lang="en-US" dirty="0"/>
          </a:p>
          <a:p>
            <a:r>
              <a:rPr lang="en-US" dirty="0"/>
              <a:t>Personnel Rewards</a:t>
            </a:r>
          </a:p>
          <a:p>
            <a:pPr marL="404622" lvl="1" indent="-285750">
              <a:buFont typeface="Arial" charset="0"/>
              <a:buChar char="•"/>
            </a:pPr>
            <a:r>
              <a:rPr lang="en-US" dirty="0"/>
              <a:t>Technical Excellence</a:t>
            </a:r>
          </a:p>
          <a:p>
            <a:pPr marL="404622" lvl="1" indent="-285750">
              <a:buFont typeface="Arial" charset="0"/>
              <a:buChar char="•"/>
            </a:pPr>
            <a:r>
              <a:rPr lang="en-US" dirty="0"/>
              <a:t>Marketing Excellence</a:t>
            </a:r>
          </a:p>
          <a:p>
            <a:pPr marL="404622" lvl="1" indent="-285750">
              <a:buFont typeface="Arial" charset="0"/>
              <a:buChar char="•"/>
            </a:pPr>
            <a:r>
              <a:rPr lang="en-US" dirty="0"/>
              <a:t>Sales Excellence</a:t>
            </a:r>
          </a:p>
          <a:p>
            <a:endParaRPr lang="en-US" dirty="0"/>
          </a:p>
          <a:p>
            <a:r>
              <a:rPr lang="en-US" dirty="0"/>
              <a:t>Dynamic Reports &amp; Alerts</a:t>
            </a:r>
          </a:p>
          <a:p>
            <a:pPr marL="404622" lvl="1" indent="-285750">
              <a:buFont typeface="Arial" charset="0"/>
              <a:buChar char="•"/>
            </a:pPr>
            <a:r>
              <a:rPr lang="en-US" dirty="0"/>
              <a:t>Leaderboards</a:t>
            </a:r>
          </a:p>
          <a:p>
            <a:pPr marL="404622" lvl="1" indent="-285750">
              <a:buFont typeface="Arial" charset="0"/>
              <a:buChar char="•"/>
            </a:pPr>
            <a:r>
              <a:rPr lang="en-US" dirty="0"/>
              <a:t>Accelerators</a:t>
            </a:r>
          </a:p>
        </p:txBody>
      </p:sp>
      <p:sp>
        <p:nvSpPr>
          <p:cNvPr id="4" name="Title 3"/>
          <p:cNvSpPr>
            <a:spLocks noGrp="1"/>
          </p:cNvSpPr>
          <p:nvPr>
            <p:ph type="title"/>
          </p:nvPr>
        </p:nvSpPr>
        <p:spPr/>
        <p:txBody>
          <a:bodyPr/>
          <a:lstStyle/>
          <a:p>
            <a:r>
              <a:rPr lang="en-US" dirty="0"/>
              <a:t>Incentive </a:t>
            </a:r>
            <a:r>
              <a:rPr lang="en-US" b="1" u="sng" dirty="0"/>
              <a:t>Programs</a:t>
            </a:r>
          </a:p>
        </p:txBody>
      </p:sp>
      <p:sp>
        <p:nvSpPr>
          <p:cNvPr id="5" name="Text Placeholder 4"/>
          <p:cNvSpPr>
            <a:spLocks noGrp="1"/>
          </p:cNvSpPr>
          <p:nvPr>
            <p:ph type="body" sz="quarter" idx="11"/>
          </p:nvPr>
        </p:nvSpPr>
        <p:spPr/>
        <p:txBody>
          <a:bodyPr/>
          <a:lstStyle/>
          <a:p>
            <a:r>
              <a:rPr lang="en-US" dirty="0"/>
              <a:t>Performance Incentives</a:t>
            </a:r>
          </a:p>
        </p:txBody>
      </p:sp>
      <p:pic>
        <p:nvPicPr>
          <p:cNvPr id="6" name="Content Placeholder 5"/>
          <p:cNvPicPr>
            <a:picLocks noGrp="1" noChangeAspect="1"/>
          </p:cNvPicPr>
          <p:nvPr>
            <p:ph sz="half" idx="1"/>
          </p:nvPr>
        </p:nvPicPr>
        <p:blipFill>
          <a:blip r:embed="rId2"/>
          <a:srcRect/>
          <a:stretch/>
        </p:blipFill>
        <p:spPr>
          <a:xfrm>
            <a:off x="601979" y="1313970"/>
            <a:ext cx="5222518" cy="2804672"/>
          </a:xfrm>
          <a:ln>
            <a:solidFill>
              <a:schemeClr val="tx2"/>
            </a:solidFill>
          </a:ln>
        </p:spPr>
      </p:pic>
    </p:spTree>
    <p:extLst>
      <p:ext uri="{BB962C8B-B14F-4D97-AF65-F5344CB8AC3E}">
        <p14:creationId xmlns:p14="http://schemas.microsoft.com/office/powerpoint/2010/main" val="34247130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09" y="766815"/>
            <a:ext cx="4850538" cy="2913311"/>
          </a:xfrm>
          <a:prstGeom prst="rect">
            <a:avLst/>
          </a:prstGeom>
          <a:ln>
            <a:solidFill>
              <a:schemeClr val="bg2"/>
            </a:solidFill>
          </a:ln>
        </p:spPr>
      </p:pic>
      <p:sp>
        <p:nvSpPr>
          <p:cNvPr id="23" name="TextBox 22"/>
          <p:cNvSpPr txBox="1"/>
          <p:nvPr/>
        </p:nvSpPr>
        <p:spPr>
          <a:xfrm>
            <a:off x="5204065" y="121505"/>
            <a:ext cx="3714383" cy="338554"/>
          </a:xfrm>
          <a:prstGeom prst="rect">
            <a:avLst/>
          </a:prstGeom>
          <a:noFill/>
        </p:spPr>
        <p:txBody>
          <a:bodyPr wrap="square" rtlCol="0">
            <a:spAutoFit/>
          </a:bodyPr>
          <a:lstStyle/>
          <a:p>
            <a:pPr marL="0" marR="0" lvl="0" indent="0" algn="r" defTabSz="68598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Arial" charset="0"/>
                <a:ea typeface="Arial" charset="0"/>
                <a:cs typeface="Arial" charset="0"/>
              </a:rPr>
              <a:t>Track, Measure, Manage</a:t>
            </a:r>
          </a:p>
        </p:txBody>
      </p:sp>
      <p:sp>
        <p:nvSpPr>
          <p:cNvPr id="13" name="Rounded Rectangular Callout 12"/>
          <p:cNvSpPr/>
          <p:nvPr/>
        </p:nvSpPr>
        <p:spPr>
          <a:xfrm>
            <a:off x="3251100" y="1128336"/>
            <a:ext cx="1510018" cy="889233"/>
          </a:xfrm>
          <a:prstGeom prst="wedgeRoundRectCallout">
            <a:avLst>
              <a:gd name="adj1" fmla="val -56730"/>
              <a:gd name="adj2" fmla="val -1742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333333"/>
                </a:solidFill>
                <a:effectLst/>
                <a:uLnTx/>
                <a:uFillTx/>
                <a:latin typeface="Arial"/>
                <a:ea typeface="+mn-ea"/>
                <a:cs typeface="+mn-cs"/>
              </a:rPr>
              <a:t>Track Partner Program Adoption</a:t>
            </a: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155" y="1013147"/>
            <a:ext cx="5366577" cy="3492973"/>
          </a:xfrm>
          <a:prstGeom prst="rect">
            <a:avLst/>
          </a:prstGeom>
          <a:ln>
            <a:solidFill>
              <a:schemeClr val="bg2"/>
            </a:solidFill>
          </a:ln>
        </p:spPr>
      </p:pic>
      <p:sp>
        <p:nvSpPr>
          <p:cNvPr id="14" name="Rounded Rectangular Callout 13"/>
          <p:cNvSpPr/>
          <p:nvPr/>
        </p:nvSpPr>
        <p:spPr>
          <a:xfrm>
            <a:off x="1862795" y="2109468"/>
            <a:ext cx="1510018" cy="889233"/>
          </a:xfrm>
          <a:prstGeom prst="wedgeRoundRectCallout">
            <a:avLst>
              <a:gd name="adj1" fmla="val 29688"/>
              <a:gd name="adj2" fmla="val -5812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333333"/>
                </a:solidFill>
                <a:effectLst/>
                <a:uLnTx/>
                <a:uFillTx/>
                <a:latin typeface="Arial"/>
                <a:ea typeface="+mn-ea"/>
                <a:cs typeface="+mn-cs"/>
              </a:rPr>
              <a:t>Track Partner Program Adoption</a:t>
            </a:r>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29635" y="1253406"/>
            <a:ext cx="4581097" cy="3367903"/>
          </a:xfrm>
          <a:prstGeom prst="rect">
            <a:avLst/>
          </a:prstGeom>
          <a:ln>
            <a:solidFill>
              <a:schemeClr val="bg2"/>
            </a:solidFill>
          </a:ln>
        </p:spPr>
      </p:pic>
      <p:sp>
        <p:nvSpPr>
          <p:cNvPr id="15" name="Rounded Rectangular Callout 14"/>
          <p:cNvSpPr/>
          <p:nvPr/>
        </p:nvSpPr>
        <p:spPr>
          <a:xfrm>
            <a:off x="4006109" y="2751866"/>
            <a:ext cx="1510018" cy="889233"/>
          </a:xfrm>
          <a:prstGeom prst="wedgeRoundRectCallout">
            <a:avLst>
              <a:gd name="adj1" fmla="val -25191"/>
              <a:gd name="adj2" fmla="val -6026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333333"/>
                </a:solidFill>
                <a:effectLst/>
                <a:uLnTx/>
                <a:uFillTx/>
                <a:latin typeface="Arial"/>
                <a:ea typeface="+mn-ea"/>
                <a:cs typeface="+mn-cs"/>
              </a:rPr>
              <a:t>Track Pipeline &amp; Opportunities</a:t>
            </a:r>
          </a:p>
        </p:txBody>
      </p:sp>
      <p:sp>
        <p:nvSpPr>
          <p:cNvPr id="16" name="Content Placeholder 13"/>
          <p:cNvSpPr txBox="1">
            <a:spLocks/>
          </p:cNvSpPr>
          <p:nvPr/>
        </p:nvSpPr>
        <p:spPr>
          <a:xfrm>
            <a:off x="6296024" y="868680"/>
            <a:ext cx="2622424" cy="3888276"/>
          </a:xfrm>
          <a:prstGeom prst="rect">
            <a:avLst/>
          </a:prstGeom>
        </p:spPr>
        <p:txBody>
          <a:bodyPr/>
          <a:lstStyle>
            <a:lvl1pPr marL="0" indent="0" algn="l" defTabSz="457200" rtl="0" eaLnBrk="1" latinLnBrk="0" hangingPunct="1">
              <a:spcBef>
                <a:spcPts val="400"/>
              </a:spcBef>
              <a:spcAft>
                <a:spcPts val="400"/>
              </a:spcAft>
              <a:buFont typeface="Arial"/>
              <a:buNone/>
              <a:defRPr sz="1400" kern="1200">
                <a:solidFill>
                  <a:schemeClr val="accent3"/>
                </a:solidFill>
                <a:latin typeface="Arial"/>
                <a:ea typeface="+mn-ea"/>
                <a:cs typeface="Arial"/>
              </a:defRPr>
            </a:lvl1pPr>
            <a:lvl2pPr marL="118872" indent="-118872" algn="l" defTabSz="457200" rtl="0" eaLnBrk="1" latinLnBrk="0" hangingPunct="1">
              <a:spcBef>
                <a:spcPts val="200"/>
              </a:spcBef>
              <a:spcAft>
                <a:spcPts val="200"/>
              </a:spcAft>
              <a:buFont typeface="Arial"/>
              <a:buChar char="•"/>
              <a:defRPr sz="1200" kern="1200">
                <a:solidFill>
                  <a:schemeClr val="tx1"/>
                </a:solidFill>
                <a:latin typeface="+mn-lt"/>
                <a:ea typeface="+mn-ea"/>
                <a:cs typeface="+mn-cs"/>
              </a:defRPr>
            </a:lvl2pPr>
            <a:lvl3pPr marL="237744" indent="-118872" algn="l" defTabSz="457200" rtl="0" eaLnBrk="1" latinLnBrk="0" hangingPunct="1">
              <a:spcBef>
                <a:spcPts val="200"/>
              </a:spcBef>
              <a:spcAft>
                <a:spcPts val="200"/>
              </a:spcAft>
              <a:buFont typeface="Courier New"/>
              <a:buChar char="o"/>
              <a:defRPr sz="1100" kern="1200">
                <a:solidFill>
                  <a:schemeClr val="tx1"/>
                </a:solidFill>
                <a:latin typeface="+mn-lt"/>
                <a:ea typeface="+mn-ea"/>
                <a:cs typeface="+mn-cs"/>
              </a:defRPr>
            </a:lvl3pPr>
            <a:lvl4pPr marL="356616" indent="-118872" algn="l" defTabSz="457200" rtl="0" eaLnBrk="1" latinLnBrk="0" hangingPunct="1">
              <a:spcBef>
                <a:spcPts val="100"/>
              </a:spcBef>
              <a:spcAft>
                <a:spcPts val="100"/>
              </a:spcAft>
              <a:buFont typeface="Lucida Grande"/>
              <a:buChar char="~"/>
              <a:defRPr sz="1000" i="1" kern="1200">
                <a:solidFill>
                  <a:schemeClr val="tx1"/>
                </a:solidFill>
                <a:latin typeface="+mn-lt"/>
                <a:ea typeface="+mn-ea"/>
                <a:cs typeface="+mn-cs"/>
              </a:defRPr>
            </a:lvl4pPr>
            <a:lvl5pPr marL="475488" indent="-118872" algn="l" defTabSz="457200" rtl="0" eaLnBrk="1" latinLnBrk="0" hangingPunct="1">
              <a:spcBef>
                <a:spcPts val="100"/>
              </a:spcBef>
              <a:spcAft>
                <a:spcPts val="100"/>
              </a:spcAft>
              <a:buFont typeface="Lucida Grande"/>
              <a:buChar char="*"/>
              <a:defRPr sz="8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400"/>
              </a:spcBef>
              <a:spcAft>
                <a:spcPts val="400"/>
              </a:spcAft>
              <a:buClrTx/>
              <a:buSzTx/>
              <a:buFont typeface="Arial"/>
              <a:buNone/>
              <a:tabLst/>
              <a:defRPr/>
            </a:pPr>
            <a:r>
              <a:rPr kumimoji="0" lang="en-US" sz="1400" b="0" i="0" u="none" strike="noStrike" kern="1200" cap="none" spc="0" normalizeH="0" baseline="0" noProof="0" dirty="0">
                <a:ln>
                  <a:noFill/>
                </a:ln>
                <a:solidFill>
                  <a:srgbClr val="8CA621"/>
                </a:solidFill>
                <a:effectLst/>
                <a:uLnTx/>
                <a:uFillTx/>
                <a:latin typeface="Arial"/>
                <a:ea typeface="+mn-ea"/>
                <a:cs typeface="Arial"/>
              </a:rPr>
              <a:t>Engagement Report</a:t>
            </a:r>
          </a:p>
          <a:p>
            <a:pPr marL="404622" marR="0" lvl="1" indent="-285750" algn="l" defTabSz="457200" rtl="0" eaLnBrk="1" fontAlgn="auto" latinLnBrk="0" hangingPunct="1">
              <a:lnSpc>
                <a:spcPct val="100000"/>
              </a:lnSpc>
              <a:spcBef>
                <a:spcPts val="200"/>
              </a:spcBef>
              <a:spcAft>
                <a:spcPts val="200"/>
              </a:spcAft>
              <a:buClrTx/>
              <a:buSzTx/>
              <a:buFont typeface="Arial" charset="0"/>
              <a:buChar char="•"/>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Partner Adoption</a:t>
            </a:r>
          </a:p>
          <a:p>
            <a:pPr marL="404622" marR="0" lvl="1" indent="-285750" algn="l" defTabSz="457200" rtl="0" eaLnBrk="1" fontAlgn="auto" latinLnBrk="0" hangingPunct="1">
              <a:lnSpc>
                <a:spcPct val="100000"/>
              </a:lnSpc>
              <a:spcBef>
                <a:spcPts val="200"/>
              </a:spcBef>
              <a:spcAft>
                <a:spcPts val="200"/>
              </a:spcAft>
              <a:buClrTx/>
              <a:buSzTx/>
              <a:buFont typeface="Arial" charset="0"/>
              <a:buChar char="•"/>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Program Effectiveness</a:t>
            </a:r>
          </a:p>
          <a:p>
            <a:pPr marL="404622" marR="0" lvl="1" indent="-285750" algn="l" defTabSz="457200" rtl="0" eaLnBrk="1" fontAlgn="auto" latinLnBrk="0" hangingPunct="1">
              <a:lnSpc>
                <a:spcPct val="100000"/>
              </a:lnSpc>
              <a:spcBef>
                <a:spcPts val="200"/>
              </a:spcBef>
              <a:spcAft>
                <a:spcPts val="200"/>
              </a:spcAft>
              <a:buClrTx/>
              <a:buSzTx/>
              <a:buFont typeface="Arial" charset="0"/>
              <a:buChar char="•"/>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Success Hot Spots</a:t>
            </a:r>
          </a:p>
          <a:p>
            <a:pPr marL="404622" marR="0" lvl="1" indent="-285750" algn="l" defTabSz="457200" rtl="0" eaLnBrk="1" fontAlgn="auto" latinLnBrk="0" hangingPunct="1">
              <a:lnSpc>
                <a:spcPct val="100000"/>
              </a:lnSpc>
              <a:spcBef>
                <a:spcPts val="200"/>
              </a:spcBef>
              <a:spcAft>
                <a:spcPts val="200"/>
              </a:spcAft>
              <a:buClrTx/>
              <a:buSzTx/>
              <a:buFont typeface="Arial" charset="0"/>
              <a:buChar char="•"/>
              <a:tabLst/>
              <a:defRPr/>
            </a:pPr>
            <a:endParaRPr kumimoji="0" lang="en-US" sz="12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457200" rtl="0" eaLnBrk="1" fontAlgn="auto" latinLnBrk="0" hangingPunct="1">
              <a:lnSpc>
                <a:spcPct val="100000"/>
              </a:lnSpc>
              <a:spcBef>
                <a:spcPts val="400"/>
              </a:spcBef>
              <a:spcAft>
                <a:spcPts val="400"/>
              </a:spcAft>
              <a:buClrTx/>
              <a:buSzTx/>
              <a:buFont typeface="Arial"/>
              <a:buNone/>
              <a:tabLst/>
              <a:defRPr/>
            </a:pPr>
            <a:r>
              <a:rPr kumimoji="0" lang="en-US" sz="1400" b="0" i="0" u="none" strike="noStrike" kern="1200" cap="none" spc="0" normalizeH="0" baseline="0" noProof="0" dirty="0">
                <a:ln>
                  <a:noFill/>
                </a:ln>
                <a:solidFill>
                  <a:srgbClr val="8CA621"/>
                </a:solidFill>
                <a:effectLst/>
                <a:uLnTx/>
                <a:uFillTx/>
                <a:latin typeface="Arial"/>
                <a:ea typeface="+mn-ea"/>
                <a:cs typeface="Arial"/>
              </a:rPr>
              <a:t>Performance Report</a:t>
            </a:r>
          </a:p>
          <a:p>
            <a:pPr marL="404622" marR="0" lvl="1" indent="-285750" algn="l" defTabSz="457200" rtl="0" eaLnBrk="1" fontAlgn="auto" latinLnBrk="0" hangingPunct="1">
              <a:lnSpc>
                <a:spcPct val="100000"/>
              </a:lnSpc>
              <a:spcBef>
                <a:spcPts val="200"/>
              </a:spcBef>
              <a:spcAft>
                <a:spcPts val="200"/>
              </a:spcAft>
              <a:buClrTx/>
              <a:buSzTx/>
              <a:buFont typeface="Arial" charset="0"/>
              <a:buChar char="•"/>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Lead Gen Report</a:t>
            </a:r>
          </a:p>
          <a:p>
            <a:pPr marL="404622" marR="0" lvl="1" indent="-285750" algn="l" defTabSz="457200" rtl="0" eaLnBrk="1" fontAlgn="auto" latinLnBrk="0" hangingPunct="1">
              <a:lnSpc>
                <a:spcPct val="100000"/>
              </a:lnSpc>
              <a:spcBef>
                <a:spcPts val="200"/>
              </a:spcBef>
              <a:spcAft>
                <a:spcPts val="200"/>
              </a:spcAft>
              <a:buClrTx/>
              <a:buSzTx/>
              <a:buFont typeface="Arial" charset="0"/>
              <a:buChar char="•"/>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Opportunity Report</a:t>
            </a:r>
          </a:p>
          <a:p>
            <a:pPr marL="404622" marR="0" lvl="1" indent="-285750" algn="l" defTabSz="457200" rtl="0" eaLnBrk="1" fontAlgn="auto" latinLnBrk="0" hangingPunct="1">
              <a:lnSpc>
                <a:spcPct val="100000"/>
              </a:lnSpc>
              <a:spcBef>
                <a:spcPts val="200"/>
              </a:spcBef>
              <a:spcAft>
                <a:spcPts val="200"/>
              </a:spcAft>
              <a:buClrTx/>
              <a:buSzTx/>
              <a:buFont typeface="Arial" charset="0"/>
              <a:buChar char="•"/>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Deal </a:t>
            </a:r>
            <a:r>
              <a:rPr kumimoji="0" lang="en-US" sz="1200" b="0" i="0" u="none" strike="noStrike" kern="1200" cap="none" spc="0" normalizeH="0" baseline="0" noProof="0" dirty="0" err="1">
                <a:ln>
                  <a:noFill/>
                </a:ln>
                <a:solidFill>
                  <a:srgbClr val="333333"/>
                </a:solidFill>
                <a:effectLst/>
                <a:uLnTx/>
                <a:uFillTx/>
                <a:latin typeface="Arial"/>
                <a:ea typeface="+mn-ea"/>
                <a:cs typeface="+mn-cs"/>
              </a:rPr>
              <a:t>Reg</a:t>
            </a:r>
            <a:r>
              <a:rPr kumimoji="0" lang="en-US" sz="1200" b="0" i="0" u="none" strike="noStrike" kern="1200" cap="none" spc="0" normalizeH="0" baseline="0" noProof="0" dirty="0">
                <a:ln>
                  <a:noFill/>
                </a:ln>
                <a:solidFill>
                  <a:srgbClr val="333333"/>
                </a:solidFill>
                <a:effectLst/>
                <a:uLnTx/>
                <a:uFillTx/>
                <a:latin typeface="Arial"/>
                <a:ea typeface="+mn-ea"/>
                <a:cs typeface="+mn-cs"/>
              </a:rPr>
              <a:t> &amp; Pipeline Report</a:t>
            </a:r>
          </a:p>
          <a:p>
            <a:pPr marL="404622" marR="0" lvl="1" indent="-285750" algn="l" defTabSz="457200" rtl="0" eaLnBrk="1" fontAlgn="auto" latinLnBrk="0" hangingPunct="1">
              <a:lnSpc>
                <a:spcPct val="100000"/>
              </a:lnSpc>
              <a:spcBef>
                <a:spcPts val="200"/>
              </a:spcBef>
              <a:spcAft>
                <a:spcPts val="200"/>
              </a:spcAft>
              <a:buClrTx/>
              <a:buSzTx/>
              <a:buFont typeface="Arial" charset="0"/>
              <a:buChar char="•"/>
              <a:tabLst/>
              <a:defRPr/>
            </a:pPr>
            <a:endParaRPr kumimoji="0" lang="en-US" sz="1200" b="0" i="0" u="none" strike="noStrike" kern="1200" cap="none" spc="0" normalizeH="0" baseline="0" noProof="0" dirty="0">
              <a:ln>
                <a:noFill/>
              </a:ln>
              <a:solidFill>
                <a:srgbClr val="333333"/>
              </a:solidFill>
              <a:effectLst/>
              <a:uLnTx/>
              <a:uFillTx/>
              <a:latin typeface="Arial"/>
              <a:ea typeface="+mn-ea"/>
              <a:cs typeface="+mn-cs"/>
            </a:endParaRPr>
          </a:p>
          <a:p>
            <a:pPr marL="171450" marR="0" lvl="0" indent="-171450" algn="l" defTabSz="457200" rtl="0" eaLnBrk="1" fontAlgn="auto" latinLnBrk="0" hangingPunct="1">
              <a:lnSpc>
                <a:spcPct val="100000"/>
              </a:lnSpc>
              <a:spcBef>
                <a:spcPts val="400"/>
              </a:spcBef>
              <a:spcAft>
                <a:spcPts val="400"/>
              </a:spcAft>
              <a:buClrTx/>
              <a:buSzTx/>
              <a:buFont typeface="Arial"/>
              <a:buNone/>
              <a:tabLst/>
              <a:defRPr/>
            </a:pPr>
            <a:r>
              <a:rPr kumimoji="0" lang="en-US" sz="1400" b="0" i="0" u="none" strike="noStrike" kern="1200" cap="none" spc="0" normalizeH="0" baseline="0" noProof="0" dirty="0">
                <a:ln>
                  <a:noFill/>
                </a:ln>
                <a:solidFill>
                  <a:srgbClr val="8CA621"/>
                </a:solidFill>
                <a:effectLst/>
                <a:uLnTx/>
                <a:uFillTx/>
                <a:latin typeface="Arial"/>
                <a:ea typeface="+mn-ea"/>
                <a:cs typeface="Arial"/>
              </a:rPr>
              <a:t>Custom Report</a:t>
            </a:r>
          </a:p>
          <a:p>
            <a:pPr marL="404622" marR="0" lvl="1" indent="-285750" algn="l" defTabSz="457200" rtl="0" eaLnBrk="1" fontAlgn="auto" latinLnBrk="0" hangingPunct="1">
              <a:lnSpc>
                <a:spcPct val="100000"/>
              </a:lnSpc>
              <a:spcBef>
                <a:spcPts val="200"/>
              </a:spcBef>
              <a:spcAft>
                <a:spcPts val="200"/>
              </a:spcAft>
              <a:buClrTx/>
              <a:buSzTx/>
              <a:buFont typeface="Arial" charset="0"/>
              <a:buChar char="•"/>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Dynamic Capability</a:t>
            </a:r>
          </a:p>
          <a:p>
            <a:pPr marL="404622" marR="0" lvl="1" indent="-285750" algn="l" defTabSz="457200" rtl="0" eaLnBrk="1" fontAlgn="auto" latinLnBrk="0" hangingPunct="1">
              <a:lnSpc>
                <a:spcPct val="100000"/>
              </a:lnSpc>
              <a:spcBef>
                <a:spcPts val="200"/>
              </a:spcBef>
              <a:spcAft>
                <a:spcPts val="200"/>
              </a:spcAft>
              <a:buClrTx/>
              <a:buSzTx/>
              <a:buFont typeface="Arial" charset="0"/>
              <a:buChar char="•"/>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Top Down Drill Down</a:t>
            </a:r>
          </a:p>
          <a:p>
            <a:pPr marL="404622" marR="0" lvl="1" indent="-285750" algn="l" defTabSz="457200" rtl="0" eaLnBrk="1" fontAlgn="auto" latinLnBrk="0" hangingPunct="1">
              <a:lnSpc>
                <a:spcPct val="100000"/>
              </a:lnSpc>
              <a:spcBef>
                <a:spcPts val="200"/>
              </a:spcBef>
              <a:spcAft>
                <a:spcPts val="200"/>
              </a:spcAft>
              <a:buClrTx/>
              <a:buSzTx/>
              <a:buFont typeface="Arial" charset="0"/>
              <a:buChar char="•"/>
              <a:tabLst/>
              <a:defRPr/>
            </a:pPr>
            <a:r>
              <a:rPr kumimoji="0" lang="en-US" sz="1200" b="0" i="0" u="none" strike="noStrike" kern="1200" cap="none" spc="0" normalizeH="0" baseline="0" noProof="0" dirty="0">
                <a:ln>
                  <a:noFill/>
                </a:ln>
                <a:solidFill>
                  <a:srgbClr val="333333"/>
                </a:solidFill>
                <a:effectLst/>
                <a:uLnTx/>
                <a:uFillTx/>
                <a:latin typeface="Arial"/>
                <a:ea typeface="+mn-ea"/>
                <a:cs typeface="+mn-cs"/>
              </a:rPr>
              <a:t>Automated Report Delivery</a:t>
            </a:r>
          </a:p>
          <a:p>
            <a:pPr marL="0" marR="0" lvl="0" indent="0" algn="l" defTabSz="457200" rtl="0" eaLnBrk="1" fontAlgn="auto" latinLnBrk="0" hangingPunct="1">
              <a:lnSpc>
                <a:spcPct val="100000"/>
              </a:lnSpc>
              <a:spcBef>
                <a:spcPts val="400"/>
              </a:spcBef>
              <a:spcAft>
                <a:spcPts val="400"/>
              </a:spcAft>
              <a:buClrTx/>
              <a:buSzTx/>
              <a:buFont typeface="Arial"/>
              <a:buNone/>
              <a:tabLst/>
              <a:defRPr/>
            </a:pPr>
            <a:endParaRPr kumimoji="0" lang="en-US" sz="1400" b="0" i="0" u="none" strike="noStrike" kern="1200" cap="none" spc="0" normalizeH="0" baseline="0" noProof="0" dirty="0">
              <a:ln>
                <a:noFill/>
              </a:ln>
              <a:solidFill>
                <a:srgbClr val="8CA621"/>
              </a:solidFill>
              <a:effectLst/>
              <a:uLnTx/>
              <a:uFillTx/>
              <a:latin typeface="Arial"/>
              <a:ea typeface="+mn-ea"/>
              <a:cs typeface="Arial"/>
            </a:endParaRPr>
          </a:p>
        </p:txBody>
      </p:sp>
      <p:sp>
        <p:nvSpPr>
          <p:cNvPr id="17" name="Title 3"/>
          <p:cNvSpPr txBox="1">
            <a:spLocks/>
          </p:cNvSpPr>
          <p:nvPr/>
        </p:nvSpPr>
        <p:spPr>
          <a:xfrm>
            <a:off x="1188084" y="22680"/>
            <a:ext cx="4272437" cy="438912"/>
          </a:xfrm>
          <a:prstGeom prst="rect">
            <a:avLst/>
          </a:prstGeom>
        </p:spPr>
        <p:txBody>
          <a:bodyPr vert="horz" lIns="0" tIns="0" rIns="0" bIns="0" rtlCol="0" anchor="b">
            <a:normAutofit/>
          </a:bodyPr>
          <a:lstStyle>
            <a:lvl1pPr algn="l" defTabSz="457200" rtl="0" eaLnBrk="1" latinLnBrk="0" hangingPunct="1">
              <a:spcBef>
                <a:spcPct val="0"/>
              </a:spcBef>
              <a:buNone/>
              <a:defRPr sz="1800" kern="1200" baseline="0">
                <a:solidFill>
                  <a:srgbClr val="63636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sng" strike="noStrike" kern="1200" cap="none" spc="0" normalizeH="0" baseline="0" noProof="0" dirty="0">
                <a:ln>
                  <a:noFill/>
                </a:ln>
                <a:solidFill>
                  <a:srgbClr val="636361"/>
                </a:solidFill>
                <a:effectLst/>
                <a:uLnTx/>
                <a:uFillTx/>
                <a:latin typeface="Arial"/>
                <a:ea typeface="+mj-ea"/>
                <a:cs typeface="+mj-cs"/>
              </a:rPr>
              <a:t>Performance</a:t>
            </a:r>
            <a:r>
              <a:rPr kumimoji="0" lang="en-US" sz="1800" b="0" i="0" u="none" strike="noStrike" kern="1200" cap="none" spc="0" normalizeH="0" baseline="0" noProof="0" dirty="0">
                <a:ln>
                  <a:noFill/>
                </a:ln>
                <a:solidFill>
                  <a:srgbClr val="636361"/>
                </a:solidFill>
                <a:effectLst/>
                <a:uLnTx/>
                <a:uFillTx/>
                <a:latin typeface="Arial"/>
                <a:ea typeface="+mj-ea"/>
                <a:cs typeface="+mj-cs"/>
              </a:rPr>
              <a:t> Reporting</a:t>
            </a:r>
            <a:endParaRPr kumimoji="0" lang="en-US" sz="1800" b="1" i="0" u="sng" strike="noStrike" kern="1200" cap="none" spc="0" normalizeH="0" baseline="0" noProof="0" dirty="0">
              <a:ln>
                <a:noFill/>
              </a:ln>
              <a:solidFill>
                <a:srgbClr val="636361"/>
              </a:solidFill>
              <a:effectLst/>
              <a:uLnTx/>
              <a:uFillTx/>
              <a:latin typeface="Arial"/>
              <a:ea typeface="+mj-ea"/>
              <a:cs typeface="+mj-cs"/>
            </a:endParaRPr>
          </a:p>
        </p:txBody>
      </p:sp>
    </p:spTree>
    <p:extLst>
      <p:ext uri="{BB962C8B-B14F-4D97-AF65-F5344CB8AC3E}">
        <p14:creationId xmlns:p14="http://schemas.microsoft.com/office/powerpoint/2010/main" val="10172432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xEl>
                                              <p:pRg st="11" end="1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xEl>
                                              <p:pRg st="12" end="1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28D2FD-3287-B644-AD03-3CC0AFC4980A}"/>
              </a:ext>
            </a:extLst>
          </p:cNvPr>
          <p:cNvSpPr>
            <a:spLocks noGrp="1"/>
          </p:cNvSpPr>
          <p:nvPr>
            <p:ph type="ctrTitle"/>
          </p:nvPr>
        </p:nvSpPr>
        <p:spPr/>
        <p:txBody>
          <a:bodyPr/>
          <a:lstStyle/>
          <a:p>
            <a:endParaRPr lang="en-US"/>
          </a:p>
        </p:txBody>
      </p:sp>
      <p:sp>
        <p:nvSpPr>
          <p:cNvPr id="8" name="Text Placeholder 7">
            <a:extLst>
              <a:ext uri="{FF2B5EF4-FFF2-40B4-BE49-F238E27FC236}">
                <a16:creationId xmlns:a16="http://schemas.microsoft.com/office/drawing/2014/main" id="{67F35863-20DD-1D4A-864E-FED8323D5DCC}"/>
              </a:ext>
            </a:extLst>
          </p:cNvPr>
          <p:cNvSpPr>
            <a:spLocks noGrp="1"/>
          </p:cNvSpPr>
          <p:nvPr>
            <p:ph type="body" sz="quarter" idx="13"/>
          </p:nvPr>
        </p:nvSpPr>
        <p:spPr/>
        <p:txBody>
          <a:bodyPr/>
          <a:lstStyle/>
          <a:p>
            <a:r>
              <a:rPr lang="en-US" dirty="0"/>
              <a:t>Customer CRM to ZINFI UPM Integration</a:t>
            </a:r>
          </a:p>
        </p:txBody>
      </p:sp>
    </p:spTree>
    <p:extLst>
      <p:ext uri="{BB962C8B-B14F-4D97-AF65-F5344CB8AC3E}">
        <p14:creationId xmlns:p14="http://schemas.microsoft.com/office/powerpoint/2010/main" val="2115343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CB57B0-0192-4875-986D-D8F8CA39DD99}"/>
              </a:ext>
            </a:extLst>
          </p:cNvPr>
          <p:cNvSpPr>
            <a:spLocks noGrp="1"/>
          </p:cNvSpPr>
          <p:nvPr>
            <p:ph type="title"/>
          </p:nvPr>
        </p:nvSpPr>
        <p:spPr/>
        <p:txBody>
          <a:bodyPr/>
          <a:lstStyle/>
          <a:p>
            <a:r>
              <a:rPr lang="en-US" dirty="0"/>
              <a:t>Inter System Communication Flow</a:t>
            </a:r>
          </a:p>
        </p:txBody>
      </p:sp>
      <p:sp>
        <p:nvSpPr>
          <p:cNvPr id="6" name="Text Placeholder 5">
            <a:extLst>
              <a:ext uri="{FF2B5EF4-FFF2-40B4-BE49-F238E27FC236}">
                <a16:creationId xmlns:a16="http://schemas.microsoft.com/office/drawing/2014/main" id="{FA8F79E5-62A3-4047-9C83-65303342E973}"/>
              </a:ext>
            </a:extLst>
          </p:cNvPr>
          <p:cNvSpPr>
            <a:spLocks noGrp="1"/>
          </p:cNvSpPr>
          <p:nvPr>
            <p:ph type="body" sz="quarter" idx="11"/>
          </p:nvPr>
        </p:nvSpPr>
        <p:spPr/>
        <p:txBody>
          <a:bodyPr/>
          <a:lstStyle/>
          <a:p>
            <a:r>
              <a:rPr lang="en-US" dirty="0"/>
              <a:t>Overview</a:t>
            </a:r>
          </a:p>
        </p:txBody>
      </p:sp>
      <p:sp>
        <p:nvSpPr>
          <p:cNvPr id="7" name="Rectangle 6">
            <a:extLst>
              <a:ext uri="{FF2B5EF4-FFF2-40B4-BE49-F238E27FC236}">
                <a16:creationId xmlns:a16="http://schemas.microsoft.com/office/drawing/2014/main" id="{ADBBB21C-FB7D-42C8-8C5A-E29E529440D2}"/>
              </a:ext>
            </a:extLst>
          </p:cNvPr>
          <p:cNvSpPr/>
          <p:nvPr/>
        </p:nvSpPr>
        <p:spPr>
          <a:xfrm>
            <a:off x="4871562" y="604299"/>
            <a:ext cx="4272438" cy="4051875"/>
          </a:xfrm>
          <a:prstGeom prst="rect">
            <a:avLst/>
          </a:prstGeom>
          <a:solidFill>
            <a:srgbClr val="00BCFF">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108CAB-9895-4750-8ACF-041D94927D6B}"/>
              </a:ext>
            </a:extLst>
          </p:cNvPr>
          <p:cNvSpPr/>
          <p:nvPr/>
        </p:nvSpPr>
        <p:spPr>
          <a:xfrm>
            <a:off x="683171" y="604299"/>
            <a:ext cx="4188296" cy="4044483"/>
          </a:xfrm>
          <a:prstGeom prst="rect">
            <a:avLst/>
          </a:prstGeom>
          <a:solidFill>
            <a:srgbClr val="8CA621">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CED3BCE-C0A7-43C1-A109-38D3312FB7C2}"/>
              </a:ext>
            </a:extLst>
          </p:cNvPr>
          <p:cNvSpPr/>
          <p:nvPr/>
        </p:nvSpPr>
        <p:spPr>
          <a:xfrm>
            <a:off x="683171" y="4647629"/>
            <a:ext cx="4188295" cy="151251"/>
          </a:xfrm>
          <a:prstGeom prst="rect">
            <a:avLst/>
          </a:prstGeom>
          <a:solidFill>
            <a:srgbClr val="8CA621">
              <a:alpha val="50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OEM CRM</a:t>
            </a:r>
          </a:p>
        </p:txBody>
      </p:sp>
      <p:sp>
        <p:nvSpPr>
          <p:cNvPr id="10" name="Rectangle 9">
            <a:extLst>
              <a:ext uri="{FF2B5EF4-FFF2-40B4-BE49-F238E27FC236}">
                <a16:creationId xmlns:a16="http://schemas.microsoft.com/office/drawing/2014/main" id="{388C5C96-1573-4C3A-AA36-667D688C9F87}"/>
              </a:ext>
            </a:extLst>
          </p:cNvPr>
          <p:cNvSpPr/>
          <p:nvPr/>
        </p:nvSpPr>
        <p:spPr>
          <a:xfrm>
            <a:off x="4871514" y="4645782"/>
            <a:ext cx="4272439" cy="153099"/>
          </a:xfrm>
          <a:prstGeom prst="rect">
            <a:avLst/>
          </a:prstGeom>
          <a:solidFill>
            <a:srgbClr val="00BC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ZINFI UPM</a:t>
            </a:r>
          </a:p>
        </p:txBody>
      </p:sp>
      <p:sp>
        <p:nvSpPr>
          <p:cNvPr id="13" name="Rectangle 12">
            <a:extLst>
              <a:ext uri="{FF2B5EF4-FFF2-40B4-BE49-F238E27FC236}">
                <a16:creationId xmlns:a16="http://schemas.microsoft.com/office/drawing/2014/main" id="{0E5F97E8-090F-4B33-8AD7-1F8B1A8E6058}"/>
              </a:ext>
            </a:extLst>
          </p:cNvPr>
          <p:cNvSpPr/>
          <p:nvPr/>
        </p:nvSpPr>
        <p:spPr>
          <a:xfrm>
            <a:off x="1188084" y="873614"/>
            <a:ext cx="1015690" cy="491382"/>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900" dirty="0">
                <a:solidFill>
                  <a:srgbClr val="8CA621"/>
                </a:solidFill>
                <a:latin typeface="Arial" charset="0"/>
                <a:ea typeface="Arial" charset="0"/>
                <a:cs typeface="Arial" charset="0"/>
              </a:rPr>
              <a:t>Workflow Rule</a:t>
            </a:r>
          </a:p>
        </p:txBody>
      </p:sp>
      <p:sp>
        <p:nvSpPr>
          <p:cNvPr id="14" name="Rectangle 13">
            <a:extLst>
              <a:ext uri="{FF2B5EF4-FFF2-40B4-BE49-F238E27FC236}">
                <a16:creationId xmlns:a16="http://schemas.microsoft.com/office/drawing/2014/main" id="{295E0936-C9CD-4AA7-8A32-785D01C3AA60}"/>
              </a:ext>
            </a:extLst>
          </p:cNvPr>
          <p:cNvSpPr/>
          <p:nvPr/>
        </p:nvSpPr>
        <p:spPr>
          <a:xfrm>
            <a:off x="2991107" y="873614"/>
            <a:ext cx="1015690" cy="491382"/>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900" dirty="0">
                <a:solidFill>
                  <a:srgbClr val="8CA621"/>
                </a:solidFill>
                <a:latin typeface="Arial" charset="0"/>
                <a:ea typeface="Arial" charset="0"/>
                <a:cs typeface="Arial" charset="0"/>
              </a:rPr>
              <a:t>Outbound Message</a:t>
            </a:r>
          </a:p>
        </p:txBody>
      </p:sp>
      <p:cxnSp>
        <p:nvCxnSpPr>
          <p:cNvPr id="18" name="Straight Connector 17">
            <a:extLst>
              <a:ext uri="{FF2B5EF4-FFF2-40B4-BE49-F238E27FC236}">
                <a16:creationId xmlns:a16="http://schemas.microsoft.com/office/drawing/2014/main" id="{FDCCB594-4D62-4BC0-AA25-583B52B059FC}"/>
              </a:ext>
            </a:extLst>
          </p:cNvPr>
          <p:cNvCxnSpPr>
            <a:cxnSpLocks/>
          </p:cNvCxnSpPr>
          <p:nvPr/>
        </p:nvCxnSpPr>
        <p:spPr>
          <a:xfrm flipH="1">
            <a:off x="323413" y="1650125"/>
            <a:ext cx="1" cy="2995657"/>
          </a:xfrm>
          <a:prstGeom prst="line">
            <a:avLst/>
          </a:prstGeom>
          <a:ln w="19050">
            <a:solidFill>
              <a:srgbClr val="636361"/>
            </a:solidFill>
            <a:prstDash val="sysDash"/>
          </a:ln>
          <a:effectLst/>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13A1A6DA-D0E4-4E9B-9C4A-C019E9B9C680}"/>
              </a:ext>
            </a:extLst>
          </p:cNvPr>
          <p:cNvCxnSpPr>
            <a:cxnSpLocks/>
            <a:stCxn id="13" idx="2"/>
          </p:cNvCxnSpPr>
          <p:nvPr/>
        </p:nvCxnSpPr>
        <p:spPr>
          <a:xfrm flipH="1">
            <a:off x="1692771" y="1364996"/>
            <a:ext cx="3158" cy="3275241"/>
          </a:xfrm>
          <a:prstGeom prst="line">
            <a:avLst/>
          </a:prstGeom>
          <a:ln w="19050">
            <a:solidFill>
              <a:srgbClr val="636361"/>
            </a:solidFill>
            <a:prstDash val="sysDash"/>
          </a:ln>
          <a:effectLst/>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AA73CB89-B25C-419C-A3D4-6937CA6AABAB}"/>
              </a:ext>
            </a:extLst>
          </p:cNvPr>
          <p:cNvCxnSpPr>
            <a:cxnSpLocks/>
            <a:stCxn id="14" idx="2"/>
          </p:cNvCxnSpPr>
          <p:nvPr/>
        </p:nvCxnSpPr>
        <p:spPr>
          <a:xfrm>
            <a:off x="3498952" y="1364996"/>
            <a:ext cx="2" cy="3291178"/>
          </a:xfrm>
          <a:prstGeom prst="line">
            <a:avLst/>
          </a:prstGeom>
          <a:ln w="19050">
            <a:solidFill>
              <a:srgbClr val="636361"/>
            </a:solidFill>
            <a:prstDash val="sysDash"/>
          </a:ln>
          <a:effectLst/>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a16="http://schemas.microsoft.com/office/drawing/2014/main" id="{D5652D84-CEFF-4C37-A2DD-DA540EF6DDE6}"/>
              </a:ext>
            </a:extLst>
          </p:cNvPr>
          <p:cNvSpPr/>
          <p:nvPr/>
        </p:nvSpPr>
        <p:spPr>
          <a:xfrm>
            <a:off x="5258417" y="873614"/>
            <a:ext cx="1056319" cy="491381"/>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900" dirty="0">
                <a:solidFill>
                  <a:srgbClr val="00BCFF"/>
                </a:solidFill>
                <a:latin typeface="Arial" charset="0"/>
                <a:ea typeface="Arial" charset="0"/>
                <a:cs typeface="Arial" charset="0"/>
              </a:rPr>
              <a:t>Listener</a:t>
            </a:r>
          </a:p>
        </p:txBody>
      </p:sp>
      <p:sp>
        <p:nvSpPr>
          <p:cNvPr id="24" name="Rectangle 23">
            <a:extLst>
              <a:ext uri="{FF2B5EF4-FFF2-40B4-BE49-F238E27FC236}">
                <a16:creationId xmlns:a16="http://schemas.microsoft.com/office/drawing/2014/main" id="{7C1870D3-3949-4AF4-9EBF-15DD894AAED1}"/>
              </a:ext>
            </a:extLst>
          </p:cNvPr>
          <p:cNvSpPr/>
          <p:nvPr/>
        </p:nvSpPr>
        <p:spPr>
          <a:xfrm>
            <a:off x="6630930" y="873614"/>
            <a:ext cx="1056319" cy="491381"/>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900" dirty="0">
                <a:solidFill>
                  <a:srgbClr val="00BCFF"/>
                </a:solidFill>
                <a:latin typeface="Arial" charset="0"/>
                <a:ea typeface="Arial" charset="0"/>
                <a:cs typeface="Arial" charset="0"/>
              </a:rPr>
              <a:t>Queue</a:t>
            </a:r>
          </a:p>
        </p:txBody>
      </p:sp>
      <p:sp>
        <p:nvSpPr>
          <p:cNvPr id="25" name="Rectangle 24">
            <a:extLst>
              <a:ext uri="{FF2B5EF4-FFF2-40B4-BE49-F238E27FC236}">
                <a16:creationId xmlns:a16="http://schemas.microsoft.com/office/drawing/2014/main" id="{481CC7B2-7A0D-489E-A927-396F68EFBB94}"/>
              </a:ext>
            </a:extLst>
          </p:cNvPr>
          <p:cNvSpPr/>
          <p:nvPr/>
        </p:nvSpPr>
        <p:spPr>
          <a:xfrm>
            <a:off x="7943828" y="858662"/>
            <a:ext cx="1056319" cy="491381"/>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900" dirty="0">
                <a:solidFill>
                  <a:srgbClr val="00BCFF"/>
                </a:solidFill>
                <a:latin typeface="Arial" charset="0"/>
                <a:ea typeface="Arial" charset="0"/>
                <a:cs typeface="Arial" charset="0"/>
              </a:rPr>
              <a:t>Application</a:t>
            </a:r>
          </a:p>
        </p:txBody>
      </p:sp>
      <p:cxnSp>
        <p:nvCxnSpPr>
          <p:cNvPr id="26" name="Straight Connector 25">
            <a:extLst>
              <a:ext uri="{FF2B5EF4-FFF2-40B4-BE49-F238E27FC236}">
                <a16:creationId xmlns:a16="http://schemas.microsoft.com/office/drawing/2014/main" id="{A1E7DD1E-6CF9-458E-B134-4A1319CE6E7C}"/>
              </a:ext>
            </a:extLst>
          </p:cNvPr>
          <p:cNvCxnSpPr>
            <a:cxnSpLocks/>
            <a:stCxn id="23" idx="2"/>
          </p:cNvCxnSpPr>
          <p:nvPr/>
        </p:nvCxnSpPr>
        <p:spPr>
          <a:xfrm>
            <a:off x="5786577" y="1364995"/>
            <a:ext cx="0" cy="3282949"/>
          </a:xfrm>
          <a:prstGeom prst="line">
            <a:avLst/>
          </a:prstGeom>
          <a:ln w="19050">
            <a:solidFill>
              <a:srgbClr val="636361"/>
            </a:solidFill>
            <a:prstDash val="sysDash"/>
          </a:ln>
          <a:effectLst/>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E0458194-F872-40DE-A76D-78A0490A20F9}"/>
              </a:ext>
            </a:extLst>
          </p:cNvPr>
          <p:cNvCxnSpPr>
            <a:cxnSpLocks/>
            <a:stCxn id="24" idx="2"/>
          </p:cNvCxnSpPr>
          <p:nvPr/>
        </p:nvCxnSpPr>
        <p:spPr>
          <a:xfrm>
            <a:off x="7159090" y="1364995"/>
            <a:ext cx="24147" cy="3282949"/>
          </a:xfrm>
          <a:prstGeom prst="line">
            <a:avLst/>
          </a:prstGeom>
          <a:ln w="19050">
            <a:solidFill>
              <a:srgbClr val="636361"/>
            </a:solidFill>
            <a:prstDash val="sysDash"/>
          </a:ln>
          <a:effectLst/>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B808E77C-F3E6-478D-AACF-43A4181A2E20}"/>
              </a:ext>
            </a:extLst>
          </p:cNvPr>
          <p:cNvCxnSpPr>
            <a:cxnSpLocks/>
            <a:stCxn id="25" idx="2"/>
          </p:cNvCxnSpPr>
          <p:nvPr/>
        </p:nvCxnSpPr>
        <p:spPr>
          <a:xfrm>
            <a:off x="8471988" y="1350043"/>
            <a:ext cx="4262" cy="3300064"/>
          </a:xfrm>
          <a:prstGeom prst="line">
            <a:avLst/>
          </a:prstGeom>
          <a:ln w="19050">
            <a:solidFill>
              <a:srgbClr val="636361"/>
            </a:solidFill>
            <a:prstDash val="sysDash"/>
          </a:ln>
          <a:effectLst/>
        </p:spPr>
        <p:style>
          <a:lnRef idx="2">
            <a:schemeClr val="dk1"/>
          </a:lnRef>
          <a:fillRef idx="0">
            <a:schemeClr val="dk1"/>
          </a:fillRef>
          <a:effectRef idx="1">
            <a:schemeClr val="dk1"/>
          </a:effectRef>
          <a:fontRef idx="minor">
            <a:schemeClr val="tx1"/>
          </a:fontRef>
        </p:style>
      </p:cxnSp>
      <p:sp>
        <p:nvSpPr>
          <p:cNvPr id="29" name="Rectangle 28">
            <a:extLst>
              <a:ext uri="{FF2B5EF4-FFF2-40B4-BE49-F238E27FC236}">
                <a16:creationId xmlns:a16="http://schemas.microsoft.com/office/drawing/2014/main" id="{5359629F-011A-4126-85D1-DCEFE8C65646}"/>
              </a:ext>
            </a:extLst>
          </p:cNvPr>
          <p:cNvSpPr/>
          <p:nvPr/>
        </p:nvSpPr>
        <p:spPr>
          <a:xfrm>
            <a:off x="261373" y="1964930"/>
            <a:ext cx="124079" cy="389387"/>
          </a:xfrm>
          <a:prstGeom prst="rect">
            <a:avLst/>
          </a:prstGeom>
          <a:solidFill>
            <a:srgbClr val="B2B2B2"/>
          </a:solidFill>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6C504426-9BE7-4CA1-AAD1-5DD6D22DDC36}"/>
              </a:ext>
            </a:extLst>
          </p:cNvPr>
          <p:cNvSpPr/>
          <p:nvPr/>
        </p:nvSpPr>
        <p:spPr>
          <a:xfrm>
            <a:off x="1634570" y="1964929"/>
            <a:ext cx="124079" cy="609202"/>
          </a:xfrm>
          <a:prstGeom prst="rect">
            <a:avLst/>
          </a:prstGeom>
          <a:solidFill>
            <a:srgbClr val="B2B2B2"/>
          </a:solidFill>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8C1D1D04-A1DC-4D09-98F2-7861456665DF}"/>
              </a:ext>
            </a:extLst>
          </p:cNvPr>
          <p:cNvSpPr/>
          <p:nvPr/>
        </p:nvSpPr>
        <p:spPr>
          <a:xfrm>
            <a:off x="3436912" y="1964928"/>
            <a:ext cx="141624" cy="2579035"/>
          </a:xfrm>
          <a:prstGeom prst="rect">
            <a:avLst/>
          </a:prstGeom>
          <a:solidFill>
            <a:srgbClr val="B2B2B2"/>
          </a:solidFill>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CFC42C44-1B11-49FE-A16D-0409950E4458}"/>
              </a:ext>
            </a:extLst>
          </p:cNvPr>
          <p:cNvCxnSpPr>
            <a:cxnSpLocks/>
            <a:stCxn id="29" idx="3"/>
          </p:cNvCxnSpPr>
          <p:nvPr/>
        </p:nvCxnSpPr>
        <p:spPr>
          <a:xfrm>
            <a:off x="385452" y="2159624"/>
            <a:ext cx="1263923" cy="3264"/>
          </a:xfrm>
          <a:prstGeom prst="straightConnector1">
            <a:avLst/>
          </a:prstGeom>
          <a:ln w="12700">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CD154E9-7587-45A6-AA93-E8F0764C2939}"/>
              </a:ext>
            </a:extLst>
          </p:cNvPr>
          <p:cNvCxnSpPr/>
          <p:nvPr/>
        </p:nvCxnSpPr>
        <p:spPr>
          <a:xfrm>
            <a:off x="1758649" y="2159622"/>
            <a:ext cx="1678263" cy="0"/>
          </a:xfrm>
          <a:prstGeom prst="straightConnector1">
            <a:avLst/>
          </a:prstGeom>
          <a:ln w="12700">
            <a:tailEnd type="triangle"/>
          </a:ln>
          <a:effectLst/>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B4021D4E-8E3C-4855-A02D-C18574B6D869}"/>
              </a:ext>
            </a:extLst>
          </p:cNvPr>
          <p:cNvSpPr/>
          <p:nvPr/>
        </p:nvSpPr>
        <p:spPr>
          <a:xfrm>
            <a:off x="5742726" y="2159622"/>
            <a:ext cx="124078" cy="877867"/>
          </a:xfrm>
          <a:prstGeom prst="rect">
            <a:avLst/>
          </a:prstGeom>
          <a:solidFill>
            <a:srgbClr val="B2B2B2"/>
          </a:solidFill>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A3AEEC6E-A60B-45B7-89AE-14F22D4A5E15}"/>
              </a:ext>
            </a:extLst>
          </p:cNvPr>
          <p:cNvCxnSpPr>
            <a:cxnSpLocks/>
          </p:cNvCxnSpPr>
          <p:nvPr/>
        </p:nvCxnSpPr>
        <p:spPr>
          <a:xfrm flipV="1">
            <a:off x="3571166" y="2252661"/>
            <a:ext cx="2163544" cy="12341"/>
          </a:xfrm>
          <a:prstGeom prst="straightConnector1">
            <a:avLst/>
          </a:prstGeom>
          <a:ln w="12700">
            <a:tailEnd type="triangle"/>
          </a:ln>
          <a:effectLst/>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92E29E46-E82B-42CE-8D29-7C087AEB116F}"/>
              </a:ext>
            </a:extLst>
          </p:cNvPr>
          <p:cNvSpPr/>
          <p:nvPr/>
        </p:nvSpPr>
        <p:spPr>
          <a:xfrm>
            <a:off x="7095710" y="2354317"/>
            <a:ext cx="124078" cy="683169"/>
          </a:xfrm>
          <a:prstGeom prst="rect">
            <a:avLst/>
          </a:prstGeom>
          <a:solidFill>
            <a:srgbClr val="B2B2B2"/>
          </a:solidFill>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4A74B2AF-A2D6-46E5-823F-18C6E669C629}"/>
              </a:ext>
            </a:extLst>
          </p:cNvPr>
          <p:cNvCxnSpPr>
            <a:cxnSpLocks/>
          </p:cNvCxnSpPr>
          <p:nvPr/>
        </p:nvCxnSpPr>
        <p:spPr>
          <a:xfrm>
            <a:off x="5866804" y="2560386"/>
            <a:ext cx="1228906" cy="0"/>
          </a:xfrm>
          <a:prstGeom prst="straightConnector1">
            <a:avLst/>
          </a:prstGeom>
          <a:ln w="12700">
            <a:tailEnd type="triangle"/>
          </a:ln>
          <a:effectLst/>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AE22DB40-A4DC-4A87-8B6D-C29DFEA0CF62}"/>
              </a:ext>
            </a:extLst>
          </p:cNvPr>
          <p:cNvSpPr/>
          <p:nvPr/>
        </p:nvSpPr>
        <p:spPr>
          <a:xfrm>
            <a:off x="8386669" y="2574131"/>
            <a:ext cx="149552" cy="1928943"/>
          </a:xfrm>
          <a:prstGeom prst="rect">
            <a:avLst/>
          </a:prstGeom>
          <a:solidFill>
            <a:srgbClr val="B2B2B2"/>
          </a:solidFill>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D5505CEF-D00A-4E79-88B8-2BB35C16578B}"/>
              </a:ext>
            </a:extLst>
          </p:cNvPr>
          <p:cNvCxnSpPr>
            <a:cxnSpLocks/>
          </p:cNvCxnSpPr>
          <p:nvPr/>
        </p:nvCxnSpPr>
        <p:spPr>
          <a:xfrm flipV="1">
            <a:off x="7207051" y="2851657"/>
            <a:ext cx="1179618" cy="4946"/>
          </a:xfrm>
          <a:prstGeom prst="straightConnector1">
            <a:avLst/>
          </a:prstGeom>
          <a:ln w="12700">
            <a:tailEnd type="triangle"/>
          </a:ln>
          <a:effectLst/>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399B5C4C-B288-4530-A7FC-04338178BC26}"/>
              </a:ext>
            </a:extLst>
          </p:cNvPr>
          <p:cNvSpPr/>
          <p:nvPr/>
        </p:nvSpPr>
        <p:spPr>
          <a:xfrm>
            <a:off x="8517857" y="3254445"/>
            <a:ext cx="124079" cy="389387"/>
          </a:xfrm>
          <a:prstGeom prst="rect">
            <a:avLst/>
          </a:prstGeom>
          <a:solidFill>
            <a:srgbClr val="B2B2B2"/>
          </a:solidFill>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D4916496-650F-485B-9598-BD3CE143BD84}"/>
              </a:ext>
            </a:extLst>
          </p:cNvPr>
          <p:cNvCxnSpPr/>
          <p:nvPr/>
        </p:nvCxnSpPr>
        <p:spPr>
          <a:xfrm>
            <a:off x="8536221" y="2845698"/>
            <a:ext cx="463926"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59" name="Connector: Elbow 58">
            <a:extLst>
              <a:ext uri="{FF2B5EF4-FFF2-40B4-BE49-F238E27FC236}">
                <a16:creationId xmlns:a16="http://schemas.microsoft.com/office/drawing/2014/main" id="{8D79CE26-7944-4FEC-947E-88FA6956359E}"/>
              </a:ext>
            </a:extLst>
          </p:cNvPr>
          <p:cNvCxnSpPr>
            <a:endCxn id="43" idx="3"/>
          </p:cNvCxnSpPr>
          <p:nvPr/>
        </p:nvCxnSpPr>
        <p:spPr>
          <a:xfrm rot="5400000">
            <a:off x="8519322" y="2968313"/>
            <a:ext cx="603441" cy="358211"/>
          </a:xfrm>
          <a:prstGeom prst="bentConnector2">
            <a:avLst/>
          </a:prstGeom>
          <a:ln w="12700">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72F68EB5-ACD3-4A6B-AABB-EED75F8426D9}"/>
              </a:ext>
            </a:extLst>
          </p:cNvPr>
          <p:cNvCxnSpPr/>
          <p:nvPr/>
        </p:nvCxnSpPr>
        <p:spPr>
          <a:xfrm flipH="1">
            <a:off x="5866804" y="2783867"/>
            <a:ext cx="1228906" cy="0"/>
          </a:xfrm>
          <a:prstGeom prst="straightConnector1">
            <a:avLst/>
          </a:prstGeom>
          <a:ln w="12700">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D808E07C-B361-4FC7-9348-A91C2D475870}"/>
              </a:ext>
            </a:extLst>
          </p:cNvPr>
          <p:cNvCxnSpPr/>
          <p:nvPr/>
        </p:nvCxnSpPr>
        <p:spPr>
          <a:xfrm flipH="1">
            <a:off x="3562504" y="3000075"/>
            <a:ext cx="2164190" cy="0"/>
          </a:xfrm>
          <a:prstGeom prst="straightConnector1">
            <a:avLst/>
          </a:prstGeom>
          <a:ln w="12700">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6F94E95D-FECC-4DC4-BE06-38879C6F71CD}"/>
              </a:ext>
            </a:extLst>
          </p:cNvPr>
          <p:cNvSpPr/>
          <p:nvPr/>
        </p:nvSpPr>
        <p:spPr>
          <a:xfrm>
            <a:off x="3562504" y="3769763"/>
            <a:ext cx="124079" cy="389387"/>
          </a:xfrm>
          <a:prstGeom prst="rect">
            <a:avLst/>
          </a:prstGeom>
          <a:solidFill>
            <a:srgbClr val="B2B2B2"/>
          </a:solidFill>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1C51069C-9E90-4826-9140-B0732BE3E8BD}"/>
              </a:ext>
            </a:extLst>
          </p:cNvPr>
          <p:cNvCxnSpPr/>
          <p:nvPr/>
        </p:nvCxnSpPr>
        <p:spPr>
          <a:xfrm>
            <a:off x="3580868" y="3361016"/>
            <a:ext cx="463926"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66" name="Connector: Elbow 65">
            <a:extLst>
              <a:ext uri="{FF2B5EF4-FFF2-40B4-BE49-F238E27FC236}">
                <a16:creationId xmlns:a16="http://schemas.microsoft.com/office/drawing/2014/main" id="{B338704B-4C93-4786-A07E-71466F119B1A}"/>
              </a:ext>
            </a:extLst>
          </p:cNvPr>
          <p:cNvCxnSpPr>
            <a:endCxn id="64" idx="3"/>
          </p:cNvCxnSpPr>
          <p:nvPr/>
        </p:nvCxnSpPr>
        <p:spPr>
          <a:xfrm rot="5400000">
            <a:off x="3563969" y="3483631"/>
            <a:ext cx="603441" cy="358211"/>
          </a:xfrm>
          <a:prstGeom prst="bentConnector2">
            <a:avLst/>
          </a:prstGeom>
          <a:ln w="12700">
            <a:tailEnd type="triangle"/>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3636DA06-0798-4B2E-A4B7-7AE323B262A7}"/>
              </a:ext>
            </a:extLst>
          </p:cNvPr>
          <p:cNvSpPr txBox="1"/>
          <p:nvPr/>
        </p:nvSpPr>
        <p:spPr>
          <a:xfrm>
            <a:off x="504001" y="1944910"/>
            <a:ext cx="960519" cy="215444"/>
          </a:xfrm>
          <a:prstGeom prst="rect">
            <a:avLst/>
          </a:prstGeom>
          <a:noFill/>
        </p:spPr>
        <p:txBody>
          <a:bodyPr wrap="none" rtlCol="0">
            <a:spAutoFit/>
          </a:bodyPr>
          <a:lstStyle/>
          <a:p>
            <a:r>
              <a:rPr lang="en-US" sz="800" dirty="0"/>
              <a:t>Create or update</a:t>
            </a:r>
          </a:p>
        </p:txBody>
      </p:sp>
      <p:sp>
        <p:nvSpPr>
          <p:cNvPr id="68" name="TextBox 67">
            <a:extLst>
              <a:ext uri="{FF2B5EF4-FFF2-40B4-BE49-F238E27FC236}">
                <a16:creationId xmlns:a16="http://schemas.microsoft.com/office/drawing/2014/main" id="{7A13472E-F8E6-46F4-A43B-ED2B12C8B958}"/>
              </a:ext>
            </a:extLst>
          </p:cNvPr>
          <p:cNvSpPr txBox="1"/>
          <p:nvPr/>
        </p:nvSpPr>
        <p:spPr>
          <a:xfrm>
            <a:off x="1937819" y="1936057"/>
            <a:ext cx="1292341" cy="215444"/>
          </a:xfrm>
          <a:prstGeom prst="rect">
            <a:avLst/>
          </a:prstGeom>
          <a:noFill/>
        </p:spPr>
        <p:txBody>
          <a:bodyPr wrap="none" rtlCol="0">
            <a:spAutoFit/>
          </a:bodyPr>
          <a:lstStyle/>
          <a:p>
            <a:r>
              <a:rPr lang="en-US" sz="800" dirty="0"/>
              <a:t>Call Outbound Message</a:t>
            </a:r>
          </a:p>
        </p:txBody>
      </p:sp>
      <p:sp>
        <p:nvSpPr>
          <p:cNvPr id="69" name="TextBox 68">
            <a:extLst>
              <a:ext uri="{FF2B5EF4-FFF2-40B4-BE49-F238E27FC236}">
                <a16:creationId xmlns:a16="http://schemas.microsoft.com/office/drawing/2014/main" id="{7469FBEA-7225-4B5A-AC32-3B1AB973214B}"/>
              </a:ext>
            </a:extLst>
          </p:cNvPr>
          <p:cNvSpPr txBox="1"/>
          <p:nvPr/>
        </p:nvSpPr>
        <p:spPr>
          <a:xfrm>
            <a:off x="4265655" y="1987516"/>
            <a:ext cx="843501" cy="215444"/>
          </a:xfrm>
          <a:prstGeom prst="rect">
            <a:avLst/>
          </a:prstGeom>
          <a:noFill/>
        </p:spPr>
        <p:txBody>
          <a:bodyPr wrap="none" rtlCol="0">
            <a:spAutoFit/>
          </a:bodyPr>
          <a:lstStyle/>
          <a:p>
            <a:r>
              <a:rPr lang="en-US" sz="800" dirty="0"/>
              <a:t>Message XML</a:t>
            </a:r>
          </a:p>
        </p:txBody>
      </p:sp>
      <p:sp>
        <p:nvSpPr>
          <p:cNvPr id="70" name="TextBox 69">
            <a:extLst>
              <a:ext uri="{FF2B5EF4-FFF2-40B4-BE49-F238E27FC236}">
                <a16:creationId xmlns:a16="http://schemas.microsoft.com/office/drawing/2014/main" id="{F1C4CF9B-17A6-4C09-B45F-AA2F2D7D646C}"/>
              </a:ext>
            </a:extLst>
          </p:cNvPr>
          <p:cNvSpPr txBox="1"/>
          <p:nvPr/>
        </p:nvSpPr>
        <p:spPr>
          <a:xfrm>
            <a:off x="6065220" y="2344942"/>
            <a:ext cx="843501" cy="215444"/>
          </a:xfrm>
          <a:prstGeom prst="rect">
            <a:avLst/>
          </a:prstGeom>
          <a:noFill/>
        </p:spPr>
        <p:txBody>
          <a:bodyPr wrap="none" rtlCol="0">
            <a:spAutoFit/>
          </a:bodyPr>
          <a:lstStyle/>
          <a:p>
            <a:r>
              <a:rPr lang="en-US" sz="800" dirty="0"/>
              <a:t>Message XML</a:t>
            </a:r>
          </a:p>
        </p:txBody>
      </p:sp>
      <p:sp>
        <p:nvSpPr>
          <p:cNvPr id="71" name="TextBox 70">
            <a:extLst>
              <a:ext uri="{FF2B5EF4-FFF2-40B4-BE49-F238E27FC236}">
                <a16:creationId xmlns:a16="http://schemas.microsoft.com/office/drawing/2014/main" id="{7A8BE4EE-134B-459B-9A7D-E5B3BB4F8C3C}"/>
              </a:ext>
            </a:extLst>
          </p:cNvPr>
          <p:cNvSpPr txBox="1"/>
          <p:nvPr/>
        </p:nvSpPr>
        <p:spPr>
          <a:xfrm>
            <a:off x="7349461" y="2621862"/>
            <a:ext cx="894797" cy="215444"/>
          </a:xfrm>
          <a:prstGeom prst="rect">
            <a:avLst/>
          </a:prstGeom>
          <a:noFill/>
        </p:spPr>
        <p:txBody>
          <a:bodyPr wrap="none" rtlCol="0">
            <a:spAutoFit/>
          </a:bodyPr>
          <a:lstStyle/>
          <a:p>
            <a:r>
              <a:rPr lang="en-US" sz="800" dirty="0"/>
              <a:t>Call Application</a:t>
            </a:r>
          </a:p>
        </p:txBody>
      </p:sp>
      <p:sp>
        <p:nvSpPr>
          <p:cNvPr id="72" name="TextBox 71">
            <a:extLst>
              <a:ext uri="{FF2B5EF4-FFF2-40B4-BE49-F238E27FC236}">
                <a16:creationId xmlns:a16="http://schemas.microsoft.com/office/drawing/2014/main" id="{7FEE1102-006D-4C98-BDEA-584DAA32787E}"/>
              </a:ext>
            </a:extLst>
          </p:cNvPr>
          <p:cNvSpPr txBox="1"/>
          <p:nvPr/>
        </p:nvSpPr>
        <p:spPr>
          <a:xfrm>
            <a:off x="6008793" y="2593262"/>
            <a:ext cx="970137" cy="215444"/>
          </a:xfrm>
          <a:prstGeom prst="rect">
            <a:avLst/>
          </a:prstGeom>
          <a:noFill/>
        </p:spPr>
        <p:txBody>
          <a:bodyPr wrap="none" rtlCol="0">
            <a:spAutoFit/>
          </a:bodyPr>
          <a:lstStyle/>
          <a:p>
            <a:r>
              <a:rPr lang="en-US" sz="800" dirty="0"/>
              <a:t>Acknowledgment</a:t>
            </a:r>
          </a:p>
        </p:txBody>
      </p:sp>
      <p:sp>
        <p:nvSpPr>
          <p:cNvPr id="73" name="TextBox 72">
            <a:extLst>
              <a:ext uri="{FF2B5EF4-FFF2-40B4-BE49-F238E27FC236}">
                <a16:creationId xmlns:a16="http://schemas.microsoft.com/office/drawing/2014/main" id="{3C2F1407-EE93-4E68-A29B-EB803E41FD1D}"/>
              </a:ext>
            </a:extLst>
          </p:cNvPr>
          <p:cNvSpPr txBox="1"/>
          <p:nvPr/>
        </p:nvSpPr>
        <p:spPr>
          <a:xfrm>
            <a:off x="4170297" y="2803362"/>
            <a:ext cx="970137" cy="215444"/>
          </a:xfrm>
          <a:prstGeom prst="rect">
            <a:avLst/>
          </a:prstGeom>
          <a:noFill/>
        </p:spPr>
        <p:txBody>
          <a:bodyPr wrap="none" rtlCol="0">
            <a:spAutoFit/>
          </a:bodyPr>
          <a:lstStyle/>
          <a:p>
            <a:r>
              <a:rPr lang="en-US" sz="800" dirty="0"/>
              <a:t>Acknowledgment</a:t>
            </a:r>
          </a:p>
        </p:txBody>
      </p:sp>
      <p:sp>
        <p:nvSpPr>
          <p:cNvPr id="74" name="TextBox 73">
            <a:extLst>
              <a:ext uri="{FF2B5EF4-FFF2-40B4-BE49-F238E27FC236}">
                <a16:creationId xmlns:a16="http://schemas.microsoft.com/office/drawing/2014/main" id="{FDBB909A-1CC5-4D3C-8C7F-2751CABF7EE0}"/>
              </a:ext>
            </a:extLst>
          </p:cNvPr>
          <p:cNvSpPr txBox="1"/>
          <p:nvPr/>
        </p:nvSpPr>
        <p:spPr>
          <a:xfrm>
            <a:off x="4032452" y="3494645"/>
            <a:ext cx="1032199" cy="338554"/>
          </a:xfrm>
          <a:prstGeom prst="rect">
            <a:avLst/>
          </a:prstGeom>
          <a:noFill/>
        </p:spPr>
        <p:txBody>
          <a:bodyPr wrap="square" rtlCol="0">
            <a:spAutoFit/>
          </a:bodyPr>
          <a:lstStyle/>
          <a:p>
            <a:r>
              <a:rPr lang="en-US" sz="800" dirty="0"/>
              <a:t>Update Outbound Message Queue</a:t>
            </a:r>
          </a:p>
        </p:txBody>
      </p:sp>
      <p:pic>
        <p:nvPicPr>
          <p:cNvPr id="45" name="Picture 44">
            <a:extLst>
              <a:ext uri="{FF2B5EF4-FFF2-40B4-BE49-F238E27FC236}">
                <a16:creationId xmlns:a16="http://schemas.microsoft.com/office/drawing/2014/main" id="{F942EE85-8472-1648-8E50-BA307BABED52}"/>
              </a:ext>
            </a:extLst>
          </p:cNvPr>
          <p:cNvPicPr>
            <a:picLocks noChangeAspect="1"/>
          </p:cNvPicPr>
          <p:nvPr/>
        </p:nvPicPr>
        <p:blipFill>
          <a:blip r:embed="rId3"/>
          <a:stretch>
            <a:fillRect/>
          </a:stretch>
        </p:blipFill>
        <p:spPr>
          <a:xfrm>
            <a:off x="-63176" y="942128"/>
            <a:ext cx="577679" cy="422867"/>
          </a:xfrm>
          <a:prstGeom prst="rect">
            <a:avLst/>
          </a:prstGeom>
        </p:spPr>
      </p:pic>
      <p:sp>
        <p:nvSpPr>
          <p:cNvPr id="62" name="TextBox 61">
            <a:extLst>
              <a:ext uri="{FF2B5EF4-FFF2-40B4-BE49-F238E27FC236}">
                <a16:creationId xmlns:a16="http://schemas.microsoft.com/office/drawing/2014/main" id="{8BC23A48-25A4-844F-964E-CC8B5B5E445B}"/>
              </a:ext>
            </a:extLst>
          </p:cNvPr>
          <p:cNvSpPr txBox="1"/>
          <p:nvPr/>
        </p:nvSpPr>
        <p:spPr>
          <a:xfrm>
            <a:off x="92471" y="1364995"/>
            <a:ext cx="455574" cy="246221"/>
          </a:xfrm>
          <a:prstGeom prst="rect">
            <a:avLst/>
          </a:prstGeom>
          <a:noFill/>
        </p:spPr>
        <p:txBody>
          <a:bodyPr wrap="none" rtlCol="0">
            <a:spAutoFit/>
          </a:bodyPr>
          <a:lstStyle/>
          <a:p>
            <a:r>
              <a:rPr lang="en-US" sz="1000" dirty="0"/>
              <a:t>User</a:t>
            </a:r>
          </a:p>
        </p:txBody>
      </p:sp>
      <p:sp>
        <p:nvSpPr>
          <p:cNvPr id="48" name="TextBox 47">
            <a:extLst>
              <a:ext uri="{FF2B5EF4-FFF2-40B4-BE49-F238E27FC236}">
                <a16:creationId xmlns:a16="http://schemas.microsoft.com/office/drawing/2014/main" id="{DC20957B-6A20-4BA1-BBB4-C142F0D8F1F4}"/>
              </a:ext>
            </a:extLst>
          </p:cNvPr>
          <p:cNvSpPr txBox="1"/>
          <p:nvPr/>
        </p:nvSpPr>
        <p:spPr>
          <a:xfrm>
            <a:off x="8503714" y="2924918"/>
            <a:ext cx="716863" cy="338554"/>
          </a:xfrm>
          <a:prstGeom prst="rect">
            <a:avLst/>
          </a:prstGeom>
          <a:noFill/>
        </p:spPr>
        <p:txBody>
          <a:bodyPr wrap="none" rtlCol="0">
            <a:spAutoFit/>
          </a:bodyPr>
          <a:lstStyle/>
          <a:p>
            <a:r>
              <a:rPr lang="en-US" sz="800" dirty="0"/>
              <a:t>Process </a:t>
            </a:r>
          </a:p>
          <a:p>
            <a:r>
              <a:rPr lang="en-US" sz="800" dirty="0"/>
              <a:t>Response()</a:t>
            </a:r>
          </a:p>
        </p:txBody>
      </p:sp>
    </p:spTree>
    <p:extLst>
      <p:ext uri="{BB962C8B-B14F-4D97-AF65-F5344CB8AC3E}">
        <p14:creationId xmlns:p14="http://schemas.microsoft.com/office/powerpoint/2010/main" val="433036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AF62E5-12DC-40EE-A7D5-DEC91F19F203}"/>
              </a:ext>
            </a:extLst>
          </p:cNvPr>
          <p:cNvSpPr>
            <a:spLocks noGrp="1"/>
          </p:cNvSpPr>
          <p:nvPr>
            <p:ph type="title"/>
          </p:nvPr>
        </p:nvSpPr>
        <p:spPr/>
        <p:txBody>
          <a:bodyPr/>
          <a:lstStyle/>
          <a:p>
            <a:r>
              <a:rPr lang="en-US" dirty="0"/>
              <a:t>UPM to CRM Communication</a:t>
            </a:r>
          </a:p>
        </p:txBody>
      </p:sp>
      <p:sp>
        <p:nvSpPr>
          <p:cNvPr id="6" name="Text Placeholder 5">
            <a:extLst>
              <a:ext uri="{FF2B5EF4-FFF2-40B4-BE49-F238E27FC236}">
                <a16:creationId xmlns:a16="http://schemas.microsoft.com/office/drawing/2014/main" id="{BD259F17-7B0F-4B8A-A6F0-C4DB239F0BB5}"/>
              </a:ext>
            </a:extLst>
          </p:cNvPr>
          <p:cNvSpPr>
            <a:spLocks noGrp="1"/>
          </p:cNvSpPr>
          <p:nvPr>
            <p:ph type="body" sz="quarter" idx="11"/>
          </p:nvPr>
        </p:nvSpPr>
        <p:spPr/>
        <p:txBody>
          <a:bodyPr/>
          <a:lstStyle/>
          <a:p>
            <a:r>
              <a:rPr lang="en-US" dirty="0"/>
              <a:t>Overview</a:t>
            </a:r>
          </a:p>
        </p:txBody>
      </p:sp>
      <p:sp>
        <p:nvSpPr>
          <p:cNvPr id="7" name="Rectangle 6">
            <a:extLst>
              <a:ext uri="{FF2B5EF4-FFF2-40B4-BE49-F238E27FC236}">
                <a16:creationId xmlns:a16="http://schemas.microsoft.com/office/drawing/2014/main" id="{FC6A73DB-3AF3-4524-AEA7-BE9C1FBDF7AE}"/>
              </a:ext>
            </a:extLst>
          </p:cNvPr>
          <p:cNvSpPr/>
          <p:nvPr/>
        </p:nvSpPr>
        <p:spPr>
          <a:xfrm>
            <a:off x="702333" y="604299"/>
            <a:ext cx="2933496" cy="4051875"/>
          </a:xfrm>
          <a:prstGeom prst="rect">
            <a:avLst/>
          </a:prstGeom>
          <a:solidFill>
            <a:srgbClr val="00BCFF">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366CE9-639D-4343-8AD7-670BFE056070}"/>
              </a:ext>
            </a:extLst>
          </p:cNvPr>
          <p:cNvSpPr/>
          <p:nvPr/>
        </p:nvSpPr>
        <p:spPr>
          <a:xfrm>
            <a:off x="702285" y="4645782"/>
            <a:ext cx="2933497" cy="153099"/>
          </a:xfrm>
          <a:prstGeom prst="rect">
            <a:avLst/>
          </a:prstGeom>
          <a:solidFill>
            <a:srgbClr val="00BC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ZINFI UPM</a:t>
            </a:r>
          </a:p>
        </p:txBody>
      </p:sp>
      <p:sp>
        <p:nvSpPr>
          <p:cNvPr id="9" name="Rectangle 8">
            <a:extLst>
              <a:ext uri="{FF2B5EF4-FFF2-40B4-BE49-F238E27FC236}">
                <a16:creationId xmlns:a16="http://schemas.microsoft.com/office/drawing/2014/main" id="{C55A185A-1664-4B21-89D2-6E2B5BC575B2}"/>
              </a:ext>
            </a:extLst>
          </p:cNvPr>
          <p:cNvSpPr/>
          <p:nvPr/>
        </p:nvSpPr>
        <p:spPr>
          <a:xfrm>
            <a:off x="3635829" y="601299"/>
            <a:ext cx="5527238" cy="4044483"/>
          </a:xfrm>
          <a:prstGeom prst="rect">
            <a:avLst/>
          </a:prstGeom>
          <a:solidFill>
            <a:srgbClr val="8CA621">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3D3CE3-0A3C-429C-B8B9-AAABB9455E9C}"/>
              </a:ext>
            </a:extLst>
          </p:cNvPr>
          <p:cNvSpPr/>
          <p:nvPr/>
        </p:nvSpPr>
        <p:spPr>
          <a:xfrm>
            <a:off x="3635829" y="4644629"/>
            <a:ext cx="5527237" cy="154252"/>
          </a:xfrm>
          <a:prstGeom prst="rect">
            <a:avLst/>
          </a:prstGeom>
          <a:solidFill>
            <a:srgbClr val="8CA621">
              <a:alpha val="50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OEM CRM</a:t>
            </a:r>
          </a:p>
        </p:txBody>
      </p:sp>
      <p:sp>
        <p:nvSpPr>
          <p:cNvPr id="12" name="Rectangle 11">
            <a:extLst>
              <a:ext uri="{FF2B5EF4-FFF2-40B4-BE49-F238E27FC236}">
                <a16:creationId xmlns:a16="http://schemas.microsoft.com/office/drawing/2014/main" id="{D521E277-B208-4CF1-B52D-D6B9F6BC62AF}"/>
              </a:ext>
            </a:extLst>
          </p:cNvPr>
          <p:cNvSpPr/>
          <p:nvPr/>
        </p:nvSpPr>
        <p:spPr>
          <a:xfrm>
            <a:off x="1547313" y="757238"/>
            <a:ext cx="1056319" cy="491381"/>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900" dirty="0">
                <a:solidFill>
                  <a:srgbClr val="00BCFF"/>
                </a:solidFill>
                <a:latin typeface="Arial" charset="0"/>
                <a:ea typeface="Arial" charset="0"/>
                <a:cs typeface="Arial" charset="0"/>
              </a:rPr>
              <a:t>Application</a:t>
            </a:r>
          </a:p>
        </p:txBody>
      </p:sp>
      <p:cxnSp>
        <p:nvCxnSpPr>
          <p:cNvPr id="14" name="Straight Connector 13">
            <a:extLst>
              <a:ext uri="{FF2B5EF4-FFF2-40B4-BE49-F238E27FC236}">
                <a16:creationId xmlns:a16="http://schemas.microsoft.com/office/drawing/2014/main" id="{8E6F8304-B6C5-4965-AE6B-A6E7A3297368}"/>
              </a:ext>
            </a:extLst>
          </p:cNvPr>
          <p:cNvCxnSpPr>
            <a:cxnSpLocks/>
          </p:cNvCxnSpPr>
          <p:nvPr/>
        </p:nvCxnSpPr>
        <p:spPr>
          <a:xfrm flipH="1">
            <a:off x="2075472" y="1268047"/>
            <a:ext cx="18191" cy="3306131"/>
          </a:xfrm>
          <a:prstGeom prst="line">
            <a:avLst/>
          </a:prstGeom>
          <a:ln w="19050">
            <a:solidFill>
              <a:srgbClr val="636361"/>
            </a:solidFill>
            <a:prstDash val="sysDash"/>
          </a:ln>
          <a:effectLst/>
        </p:spPr>
        <p:style>
          <a:lnRef idx="2">
            <a:schemeClr val="dk1"/>
          </a:lnRef>
          <a:fillRef idx="0">
            <a:schemeClr val="dk1"/>
          </a:fillRef>
          <a:effectRef idx="1">
            <a:schemeClr val="dk1"/>
          </a:effectRef>
          <a:fontRef idx="minor">
            <a:schemeClr val="tx1"/>
          </a:fontRef>
        </p:style>
      </p:cxnSp>
      <p:sp>
        <p:nvSpPr>
          <p:cNvPr id="13" name="Rectangle 12">
            <a:extLst>
              <a:ext uri="{FF2B5EF4-FFF2-40B4-BE49-F238E27FC236}">
                <a16:creationId xmlns:a16="http://schemas.microsoft.com/office/drawing/2014/main" id="{D7A2BEF1-EA54-4FA5-B3AF-8AE80880270E}"/>
              </a:ext>
            </a:extLst>
          </p:cNvPr>
          <p:cNvSpPr/>
          <p:nvPr/>
        </p:nvSpPr>
        <p:spPr>
          <a:xfrm>
            <a:off x="2003116" y="1524000"/>
            <a:ext cx="152584" cy="2979075"/>
          </a:xfrm>
          <a:prstGeom prst="rect">
            <a:avLst/>
          </a:prstGeom>
          <a:solidFill>
            <a:srgbClr val="B2B2B2"/>
          </a:solidFill>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150AD115-7FA4-4906-8F68-4C671F73D34D}"/>
              </a:ext>
            </a:extLst>
          </p:cNvPr>
          <p:cNvSpPr/>
          <p:nvPr/>
        </p:nvSpPr>
        <p:spPr>
          <a:xfrm>
            <a:off x="217714" y="914400"/>
            <a:ext cx="141515" cy="130629"/>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5D91D1A8-A966-417E-AAD3-30E220BD50E2}"/>
              </a:ext>
            </a:extLst>
          </p:cNvPr>
          <p:cNvCxnSpPr>
            <a:cxnSpLocks/>
            <a:stCxn id="16" idx="6"/>
          </p:cNvCxnSpPr>
          <p:nvPr/>
        </p:nvCxnSpPr>
        <p:spPr>
          <a:xfrm flipV="1">
            <a:off x="359229" y="970149"/>
            <a:ext cx="1188084" cy="9566"/>
          </a:xfrm>
          <a:prstGeom prst="straightConnector1">
            <a:avLst/>
          </a:prstGeom>
          <a:ln w="12700">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BF68F2C7-B652-48AC-AC33-3DAA94AAB629}"/>
              </a:ext>
            </a:extLst>
          </p:cNvPr>
          <p:cNvCxnSpPr/>
          <p:nvPr/>
        </p:nvCxnSpPr>
        <p:spPr>
          <a:xfrm flipH="1">
            <a:off x="468086" y="4354286"/>
            <a:ext cx="1535030" cy="0"/>
          </a:xfrm>
          <a:prstGeom prst="straightConnector1">
            <a:avLst/>
          </a:prstGeom>
          <a:ln w="12700">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99A056F6-708C-4C9E-A44F-C3F9020849C5}"/>
              </a:ext>
            </a:extLst>
          </p:cNvPr>
          <p:cNvSpPr/>
          <p:nvPr/>
        </p:nvSpPr>
        <p:spPr>
          <a:xfrm>
            <a:off x="4587798" y="799338"/>
            <a:ext cx="1056319" cy="491381"/>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900" dirty="0">
                <a:solidFill>
                  <a:srgbClr val="00BCFF"/>
                </a:solidFill>
                <a:latin typeface="Arial" charset="0"/>
                <a:ea typeface="Arial" charset="0"/>
                <a:cs typeface="Arial" charset="0"/>
              </a:rPr>
              <a:t>API</a:t>
            </a:r>
          </a:p>
        </p:txBody>
      </p:sp>
      <p:sp>
        <p:nvSpPr>
          <p:cNvPr id="22" name="Rectangle 21">
            <a:extLst>
              <a:ext uri="{FF2B5EF4-FFF2-40B4-BE49-F238E27FC236}">
                <a16:creationId xmlns:a16="http://schemas.microsoft.com/office/drawing/2014/main" id="{2F974A20-97A1-4B8D-BB31-F6A8EBFD29DD}"/>
              </a:ext>
            </a:extLst>
          </p:cNvPr>
          <p:cNvSpPr/>
          <p:nvPr/>
        </p:nvSpPr>
        <p:spPr>
          <a:xfrm>
            <a:off x="7186283" y="799338"/>
            <a:ext cx="1056319" cy="491381"/>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900" dirty="0">
                <a:solidFill>
                  <a:srgbClr val="00BCFF"/>
                </a:solidFill>
                <a:latin typeface="Arial" charset="0"/>
                <a:ea typeface="Arial" charset="0"/>
                <a:cs typeface="Arial" charset="0"/>
              </a:rPr>
              <a:t>Object</a:t>
            </a:r>
          </a:p>
        </p:txBody>
      </p:sp>
      <p:cxnSp>
        <p:nvCxnSpPr>
          <p:cNvPr id="23" name="Straight Connector 22">
            <a:extLst>
              <a:ext uri="{FF2B5EF4-FFF2-40B4-BE49-F238E27FC236}">
                <a16:creationId xmlns:a16="http://schemas.microsoft.com/office/drawing/2014/main" id="{3BFF6783-2E89-46DC-826F-6FF64F8715CE}"/>
              </a:ext>
            </a:extLst>
          </p:cNvPr>
          <p:cNvCxnSpPr>
            <a:cxnSpLocks/>
          </p:cNvCxnSpPr>
          <p:nvPr/>
        </p:nvCxnSpPr>
        <p:spPr>
          <a:xfrm flipH="1">
            <a:off x="5101372" y="1290719"/>
            <a:ext cx="18191" cy="3306131"/>
          </a:xfrm>
          <a:prstGeom prst="line">
            <a:avLst/>
          </a:prstGeom>
          <a:ln w="19050">
            <a:solidFill>
              <a:srgbClr val="636361"/>
            </a:solidFill>
            <a:prstDash val="sysDash"/>
          </a:ln>
          <a:effectLst/>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6F9145FC-9DD3-439E-BC48-5E6ABE366A18}"/>
              </a:ext>
            </a:extLst>
          </p:cNvPr>
          <p:cNvCxnSpPr>
            <a:cxnSpLocks/>
          </p:cNvCxnSpPr>
          <p:nvPr/>
        </p:nvCxnSpPr>
        <p:spPr>
          <a:xfrm flipH="1">
            <a:off x="7718048" y="1290718"/>
            <a:ext cx="18191" cy="3306131"/>
          </a:xfrm>
          <a:prstGeom prst="line">
            <a:avLst/>
          </a:prstGeom>
          <a:ln w="19050">
            <a:solidFill>
              <a:srgbClr val="636361"/>
            </a:solidFill>
            <a:prstDash val="sysDash"/>
          </a:ln>
          <a:effectLst/>
        </p:spPr>
        <p:style>
          <a:lnRef idx="2">
            <a:schemeClr val="dk1"/>
          </a:lnRef>
          <a:fillRef idx="0">
            <a:schemeClr val="dk1"/>
          </a:fillRef>
          <a:effectRef idx="1">
            <a:schemeClr val="dk1"/>
          </a:effectRef>
          <a:fontRef idx="minor">
            <a:schemeClr val="tx1"/>
          </a:fontRef>
        </p:style>
      </p:cxnSp>
      <p:sp>
        <p:nvSpPr>
          <p:cNvPr id="26" name="Rectangle 25">
            <a:extLst>
              <a:ext uri="{FF2B5EF4-FFF2-40B4-BE49-F238E27FC236}">
                <a16:creationId xmlns:a16="http://schemas.microsoft.com/office/drawing/2014/main" id="{CB812A75-7950-41D5-85E4-3335FFFF7A31}"/>
              </a:ext>
            </a:extLst>
          </p:cNvPr>
          <p:cNvSpPr/>
          <p:nvPr/>
        </p:nvSpPr>
        <p:spPr>
          <a:xfrm>
            <a:off x="7659947" y="1784557"/>
            <a:ext cx="152584" cy="2030944"/>
          </a:xfrm>
          <a:prstGeom prst="rect">
            <a:avLst/>
          </a:prstGeom>
          <a:solidFill>
            <a:srgbClr val="B2B2B2"/>
          </a:solidFill>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id="{374B38E0-B38E-4006-9C1A-4E8B4084510B}"/>
              </a:ext>
            </a:extLst>
          </p:cNvPr>
          <p:cNvSpPr/>
          <p:nvPr/>
        </p:nvSpPr>
        <p:spPr>
          <a:xfrm>
            <a:off x="2097174" y="2998633"/>
            <a:ext cx="152584" cy="1392391"/>
          </a:xfrm>
          <a:prstGeom prst="rect">
            <a:avLst/>
          </a:prstGeom>
          <a:solidFill>
            <a:srgbClr val="B2B2B2"/>
          </a:solidFill>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 name="Rectangle 27">
            <a:extLst>
              <a:ext uri="{FF2B5EF4-FFF2-40B4-BE49-F238E27FC236}">
                <a16:creationId xmlns:a16="http://schemas.microsoft.com/office/drawing/2014/main" id="{2C2004CF-7653-41B8-A0A2-A03BE3D34257}"/>
              </a:ext>
            </a:extLst>
          </p:cNvPr>
          <p:cNvSpPr/>
          <p:nvPr/>
        </p:nvSpPr>
        <p:spPr>
          <a:xfrm>
            <a:off x="2187538" y="3940628"/>
            <a:ext cx="152584" cy="326570"/>
          </a:xfrm>
          <a:prstGeom prst="rect">
            <a:avLst/>
          </a:prstGeom>
          <a:solidFill>
            <a:srgbClr val="B2B2B2"/>
          </a:solidFill>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AFC26D43-33F7-4881-9F9C-7DB6A563FF20}"/>
              </a:ext>
            </a:extLst>
          </p:cNvPr>
          <p:cNvCxnSpPr/>
          <p:nvPr/>
        </p:nvCxnSpPr>
        <p:spPr>
          <a:xfrm>
            <a:off x="2155700" y="1698171"/>
            <a:ext cx="2887571" cy="0"/>
          </a:xfrm>
          <a:prstGeom prst="straightConnector1">
            <a:avLst/>
          </a:prstGeom>
          <a:ln w="12700">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5CD71DF8-163B-4C23-ACE6-2B65A1522B48}"/>
              </a:ext>
            </a:extLst>
          </p:cNvPr>
          <p:cNvCxnSpPr/>
          <p:nvPr/>
        </p:nvCxnSpPr>
        <p:spPr>
          <a:xfrm flipH="1">
            <a:off x="2155700" y="2057400"/>
            <a:ext cx="2887571" cy="0"/>
          </a:xfrm>
          <a:prstGeom prst="straightConnector1">
            <a:avLst/>
          </a:prstGeom>
          <a:ln w="12700">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ACEE63C3-3659-47E3-A895-757CC42233C7}"/>
              </a:ext>
            </a:extLst>
          </p:cNvPr>
          <p:cNvCxnSpPr/>
          <p:nvPr/>
        </p:nvCxnSpPr>
        <p:spPr>
          <a:xfrm>
            <a:off x="2155700" y="2351314"/>
            <a:ext cx="5504247" cy="0"/>
          </a:xfrm>
          <a:prstGeom prst="straightConnector1">
            <a:avLst/>
          </a:prstGeom>
          <a:ln w="12700">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CC2E511-2793-45CA-89CD-AC424C0121AE}"/>
              </a:ext>
            </a:extLst>
          </p:cNvPr>
          <p:cNvCxnSpPr>
            <a:cxnSpLocks/>
          </p:cNvCxnSpPr>
          <p:nvPr/>
        </p:nvCxnSpPr>
        <p:spPr>
          <a:xfrm flipH="1">
            <a:off x="2132709" y="2673121"/>
            <a:ext cx="5527238" cy="14125"/>
          </a:xfrm>
          <a:prstGeom prst="straightConnector1">
            <a:avLst/>
          </a:prstGeom>
          <a:ln w="12700">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0945FA5F-E416-4876-BFCD-5E3CF30FB434}"/>
              </a:ext>
            </a:extLst>
          </p:cNvPr>
          <p:cNvCxnSpPr/>
          <p:nvPr/>
        </p:nvCxnSpPr>
        <p:spPr>
          <a:xfrm>
            <a:off x="2155700" y="2852057"/>
            <a:ext cx="565729"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C1010956-F037-4E3D-9952-2F3E6F13CFCC}"/>
              </a:ext>
            </a:extLst>
          </p:cNvPr>
          <p:cNvCxnSpPr/>
          <p:nvPr/>
        </p:nvCxnSpPr>
        <p:spPr>
          <a:xfrm rot="10800000" flipV="1">
            <a:off x="2249759" y="2852057"/>
            <a:ext cx="471671" cy="446314"/>
          </a:xfrm>
          <a:prstGeom prst="bentConnector3">
            <a:avLst>
              <a:gd name="adj1" fmla="val 1534"/>
            </a:avLst>
          </a:prstGeom>
          <a:ln w="12700">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8688353C-5289-4297-8579-543A0D4CEB87}"/>
              </a:ext>
            </a:extLst>
          </p:cNvPr>
          <p:cNvCxnSpPr/>
          <p:nvPr/>
        </p:nvCxnSpPr>
        <p:spPr>
          <a:xfrm>
            <a:off x="2249758" y="3494314"/>
            <a:ext cx="5410189" cy="0"/>
          </a:xfrm>
          <a:prstGeom prst="straightConnector1">
            <a:avLst/>
          </a:prstGeom>
          <a:ln w="12700">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DA12C60-98A6-4162-8368-386D07CDEF81}"/>
              </a:ext>
            </a:extLst>
          </p:cNvPr>
          <p:cNvCxnSpPr>
            <a:cxnSpLocks/>
            <a:endCxn id="27" idx="3"/>
          </p:cNvCxnSpPr>
          <p:nvPr/>
        </p:nvCxnSpPr>
        <p:spPr>
          <a:xfrm flipH="1">
            <a:off x="2249758" y="3694829"/>
            <a:ext cx="5410189" cy="0"/>
          </a:xfrm>
          <a:prstGeom prst="straightConnector1">
            <a:avLst/>
          </a:prstGeom>
          <a:ln w="12700">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C2B3FECB-3B1D-4CE5-9D75-2C48885FC85D}"/>
              </a:ext>
            </a:extLst>
          </p:cNvPr>
          <p:cNvSpPr/>
          <p:nvPr/>
        </p:nvSpPr>
        <p:spPr>
          <a:xfrm>
            <a:off x="5043271" y="1595701"/>
            <a:ext cx="152584" cy="2219802"/>
          </a:xfrm>
          <a:prstGeom prst="rect">
            <a:avLst/>
          </a:prstGeom>
          <a:solidFill>
            <a:srgbClr val="B2B2B2"/>
          </a:solidFill>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139334F3-A915-4CE0-B7F9-BAA0E7AC4491}"/>
              </a:ext>
            </a:extLst>
          </p:cNvPr>
          <p:cNvCxnSpPr/>
          <p:nvPr/>
        </p:nvCxnSpPr>
        <p:spPr>
          <a:xfrm>
            <a:off x="2249758" y="3815503"/>
            <a:ext cx="471671"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58" name="Connector: Elbow 57">
            <a:extLst>
              <a:ext uri="{FF2B5EF4-FFF2-40B4-BE49-F238E27FC236}">
                <a16:creationId xmlns:a16="http://schemas.microsoft.com/office/drawing/2014/main" id="{10F84587-79A1-4531-8B57-398A895E6C59}"/>
              </a:ext>
            </a:extLst>
          </p:cNvPr>
          <p:cNvCxnSpPr/>
          <p:nvPr/>
        </p:nvCxnSpPr>
        <p:spPr>
          <a:xfrm rot="10800000" flipV="1">
            <a:off x="2340123" y="3815503"/>
            <a:ext cx="381307" cy="353726"/>
          </a:xfrm>
          <a:prstGeom prst="bentConnector3">
            <a:avLst>
              <a:gd name="adj1" fmla="val 1468"/>
            </a:avLst>
          </a:prstGeom>
          <a:ln w="12700">
            <a:tailEnd type="triangle"/>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58E339C0-7F6B-4DF5-95B2-8B2A33BF447A}"/>
              </a:ext>
            </a:extLst>
          </p:cNvPr>
          <p:cNvSpPr txBox="1"/>
          <p:nvPr/>
        </p:nvSpPr>
        <p:spPr>
          <a:xfrm>
            <a:off x="3082110" y="1437637"/>
            <a:ext cx="505267" cy="215444"/>
          </a:xfrm>
          <a:prstGeom prst="rect">
            <a:avLst/>
          </a:prstGeom>
          <a:noFill/>
        </p:spPr>
        <p:txBody>
          <a:bodyPr wrap="none" rtlCol="0">
            <a:spAutoFit/>
          </a:bodyPr>
          <a:lstStyle/>
          <a:p>
            <a:r>
              <a:rPr lang="en-US" sz="800" dirty="0"/>
              <a:t>Login()</a:t>
            </a:r>
          </a:p>
        </p:txBody>
      </p:sp>
      <p:sp>
        <p:nvSpPr>
          <p:cNvPr id="61" name="TextBox 60">
            <a:extLst>
              <a:ext uri="{FF2B5EF4-FFF2-40B4-BE49-F238E27FC236}">
                <a16:creationId xmlns:a16="http://schemas.microsoft.com/office/drawing/2014/main" id="{596E4DA9-8A50-45D4-A1C6-9BA0258F1892}"/>
              </a:ext>
            </a:extLst>
          </p:cNvPr>
          <p:cNvSpPr txBox="1"/>
          <p:nvPr/>
        </p:nvSpPr>
        <p:spPr>
          <a:xfrm>
            <a:off x="3082110" y="1862035"/>
            <a:ext cx="614271" cy="215444"/>
          </a:xfrm>
          <a:prstGeom prst="rect">
            <a:avLst/>
          </a:prstGeom>
          <a:noFill/>
        </p:spPr>
        <p:txBody>
          <a:bodyPr wrap="none" rtlCol="0">
            <a:spAutoFit/>
          </a:bodyPr>
          <a:lstStyle/>
          <a:p>
            <a:r>
              <a:rPr lang="en-US" sz="800" dirty="0" err="1"/>
              <a:t>sessionid</a:t>
            </a:r>
            <a:endParaRPr lang="en-US" sz="800" dirty="0"/>
          </a:p>
        </p:txBody>
      </p:sp>
      <p:sp>
        <p:nvSpPr>
          <p:cNvPr id="62" name="TextBox 61">
            <a:extLst>
              <a:ext uri="{FF2B5EF4-FFF2-40B4-BE49-F238E27FC236}">
                <a16:creationId xmlns:a16="http://schemas.microsoft.com/office/drawing/2014/main" id="{E96D3E05-BF0A-41E3-962A-1A5A771539E5}"/>
              </a:ext>
            </a:extLst>
          </p:cNvPr>
          <p:cNvSpPr txBox="1"/>
          <p:nvPr/>
        </p:nvSpPr>
        <p:spPr>
          <a:xfrm>
            <a:off x="4476101" y="2134345"/>
            <a:ext cx="532518" cy="215444"/>
          </a:xfrm>
          <a:prstGeom prst="rect">
            <a:avLst/>
          </a:prstGeom>
          <a:noFill/>
        </p:spPr>
        <p:txBody>
          <a:bodyPr wrap="none" rtlCol="0">
            <a:spAutoFit/>
          </a:bodyPr>
          <a:lstStyle/>
          <a:p>
            <a:r>
              <a:rPr lang="en-US" sz="800" dirty="0"/>
              <a:t>Query()</a:t>
            </a:r>
          </a:p>
        </p:txBody>
      </p:sp>
      <p:sp>
        <p:nvSpPr>
          <p:cNvPr id="63" name="TextBox 62">
            <a:extLst>
              <a:ext uri="{FF2B5EF4-FFF2-40B4-BE49-F238E27FC236}">
                <a16:creationId xmlns:a16="http://schemas.microsoft.com/office/drawing/2014/main" id="{CEC7FCB4-E0AB-4A86-AFAE-54C236A8A868}"/>
              </a:ext>
            </a:extLst>
          </p:cNvPr>
          <p:cNvSpPr txBox="1"/>
          <p:nvPr/>
        </p:nvSpPr>
        <p:spPr>
          <a:xfrm>
            <a:off x="2734839" y="2994316"/>
            <a:ext cx="1117614" cy="215444"/>
          </a:xfrm>
          <a:prstGeom prst="rect">
            <a:avLst/>
          </a:prstGeom>
          <a:noFill/>
        </p:spPr>
        <p:txBody>
          <a:bodyPr wrap="none" rtlCol="0">
            <a:spAutoFit/>
          </a:bodyPr>
          <a:lstStyle/>
          <a:p>
            <a:r>
              <a:rPr lang="en-US" sz="800" dirty="0"/>
              <a:t>Process Response()</a:t>
            </a:r>
          </a:p>
        </p:txBody>
      </p:sp>
      <p:sp>
        <p:nvSpPr>
          <p:cNvPr id="64" name="TextBox 63">
            <a:extLst>
              <a:ext uri="{FF2B5EF4-FFF2-40B4-BE49-F238E27FC236}">
                <a16:creationId xmlns:a16="http://schemas.microsoft.com/office/drawing/2014/main" id="{EF0DB84F-084C-40E9-BA3D-7CC58E830B28}"/>
              </a:ext>
            </a:extLst>
          </p:cNvPr>
          <p:cNvSpPr txBox="1"/>
          <p:nvPr/>
        </p:nvSpPr>
        <p:spPr>
          <a:xfrm>
            <a:off x="2723148" y="3895344"/>
            <a:ext cx="1117614" cy="215444"/>
          </a:xfrm>
          <a:prstGeom prst="rect">
            <a:avLst/>
          </a:prstGeom>
          <a:noFill/>
        </p:spPr>
        <p:txBody>
          <a:bodyPr wrap="none" rtlCol="0">
            <a:spAutoFit/>
          </a:bodyPr>
          <a:lstStyle/>
          <a:p>
            <a:r>
              <a:rPr lang="en-US" sz="800" dirty="0"/>
              <a:t>Process Response()</a:t>
            </a:r>
          </a:p>
        </p:txBody>
      </p:sp>
      <p:sp>
        <p:nvSpPr>
          <p:cNvPr id="65" name="TextBox 64">
            <a:extLst>
              <a:ext uri="{FF2B5EF4-FFF2-40B4-BE49-F238E27FC236}">
                <a16:creationId xmlns:a16="http://schemas.microsoft.com/office/drawing/2014/main" id="{3AC970B9-7EE3-4FC7-8831-455CF6BC24BA}"/>
              </a:ext>
            </a:extLst>
          </p:cNvPr>
          <p:cNvSpPr txBox="1"/>
          <p:nvPr/>
        </p:nvSpPr>
        <p:spPr>
          <a:xfrm>
            <a:off x="3947156" y="3278870"/>
            <a:ext cx="1173719" cy="215444"/>
          </a:xfrm>
          <a:prstGeom prst="rect">
            <a:avLst/>
          </a:prstGeom>
          <a:noFill/>
        </p:spPr>
        <p:txBody>
          <a:bodyPr wrap="none" rtlCol="0">
            <a:spAutoFit/>
          </a:bodyPr>
          <a:lstStyle/>
          <a:p>
            <a:r>
              <a:rPr lang="en-US" sz="800" dirty="0"/>
              <a:t>Insert, update, Delete</a:t>
            </a:r>
          </a:p>
        </p:txBody>
      </p:sp>
      <p:sp>
        <p:nvSpPr>
          <p:cNvPr id="38" name="TextBox 37">
            <a:extLst>
              <a:ext uri="{FF2B5EF4-FFF2-40B4-BE49-F238E27FC236}">
                <a16:creationId xmlns:a16="http://schemas.microsoft.com/office/drawing/2014/main" id="{E5EAFBCE-CF91-4284-B7FD-CB34CF6DFD5F}"/>
              </a:ext>
            </a:extLst>
          </p:cNvPr>
          <p:cNvSpPr txBox="1"/>
          <p:nvPr/>
        </p:nvSpPr>
        <p:spPr>
          <a:xfrm>
            <a:off x="140633" y="1091603"/>
            <a:ext cx="449162" cy="215444"/>
          </a:xfrm>
          <a:prstGeom prst="rect">
            <a:avLst/>
          </a:prstGeom>
          <a:noFill/>
        </p:spPr>
        <p:txBody>
          <a:bodyPr wrap="none" rtlCol="0">
            <a:spAutoFit/>
          </a:bodyPr>
          <a:lstStyle/>
          <a:p>
            <a:r>
              <a:rPr lang="en-US" sz="800" dirty="0"/>
              <a:t>Event</a:t>
            </a:r>
          </a:p>
        </p:txBody>
      </p:sp>
      <p:sp>
        <p:nvSpPr>
          <p:cNvPr id="39" name="TextBox 38">
            <a:extLst>
              <a:ext uri="{FF2B5EF4-FFF2-40B4-BE49-F238E27FC236}">
                <a16:creationId xmlns:a16="http://schemas.microsoft.com/office/drawing/2014/main" id="{BC0BE37E-DF70-45A3-9569-B57A66F8CF08}"/>
              </a:ext>
            </a:extLst>
          </p:cNvPr>
          <p:cNvSpPr txBox="1"/>
          <p:nvPr/>
        </p:nvSpPr>
        <p:spPr>
          <a:xfrm>
            <a:off x="40553" y="4410681"/>
            <a:ext cx="716863" cy="215444"/>
          </a:xfrm>
          <a:prstGeom prst="rect">
            <a:avLst/>
          </a:prstGeom>
          <a:noFill/>
        </p:spPr>
        <p:txBody>
          <a:bodyPr wrap="none" rtlCol="0">
            <a:spAutoFit/>
          </a:bodyPr>
          <a:lstStyle/>
          <a:p>
            <a:r>
              <a:rPr lang="en-US" sz="800" dirty="0"/>
              <a:t>Response()</a:t>
            </a:r>
          </a:p>
        </p:txBody>
      </p:sp>
    </p:spTree>
    <p:extLst>
      <p:ext uri="{BB962C8B-B14F-4D97-AF65-F5344CB8AC3E}">
        <p14:creationId xmlns:p14="http://schemas.microsoft.com/office/powerpoint/2010/main" val="82725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Usual B-to-B Scenario</a:t>
            </a:r>
          </a:p>
        </p:txBody>
      </p:sp>
      <p:sp>
        <p:nvSpPr>
          <p:cNvPr id="3" name="Text Placeholder 2"/>
          <p:cNvSpPr>
            <a:spLocks noGrp="1"/>
          </p:cNvSpPr>
          <p:nvPr>
            <p:ph type="body" sz="quarter" idx="10"/>
          </p:nvPr>
        </p:nvSpPr>
        <p:spPr/>
        <p:txBody>
          <a:bodyPr/>
          <a:lstStyle/>
          <a:p>
            <a:r>
              <a:rPr lang="en-US" altLang="x-none" dirty="0">
                <a:latin typeface="+mn-lt"/>
                <a:ea typeface="ＭＳ Ｐゴシック" charset="-128"/>
                <a:cs typeface="Arial" charset="0"/>
              </a:rPr>
              <a:t>The well-trodden path to dysfunction and despair</a:t>
            </a:r>
          </a:p>
          <a:p>
            <a:endParaRPr lang="en-US" dirty="0"/>
          </a:p>
        </p:txBody>
      </p:sp>
    </p:spTree>
    <p:extLst>
      <p:ext uri="{BB962C8B-B14F-4D97-AF65-F5344CB8AC3E}">
        <p14:creationId xmlns:p14="http://schemas.microsoft.com/office/powerpoint/2010/main" val="16233516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B641-D4CC-491A-B958-5260D1517A6E}"/>
              </a:ext>
            </a:extLst>
          </p:cNvPr>
          <p:cNvSpPr>
            <a:spLocks noGrp="1"/>
          </p:cNvSpPr>
          <p:nvPr>
            <p:ph type="ctrTitle"/>
          </p:nvPr>
        </p:nvSpPr>
        <p:spPr/>
        <p:txBody>
          <a:bodyPr/>
          <a:lstStyle/>
          <a:p>
            <a:endParaRPr lang="en-IN"/>
          </a:p>
        </p:txBody>
      </p:sp>
      <p:sp>
        <p:nvSpPr>
          <p:cNvPr id="3" name="Text Placeholder 2">
            <a:extLst>
              <a:ext uri="{FF2B5EF4-FFF2-40B4-BE49-F238E27FC236}">
                <a16:creationId xmlns:a16="http://schemas.microsoft.com/office/drawing/2014/main" id="{AB85EE88-BEF1-483F-9AD7-9A43D6D78AB7}"/>
              </a:ext>
            </a:extLst>
          </p:cNvPr>
          <p:cNvSpPr>
            <a:spLocks noGrp="1"/>
          </p:cNvSpPr>
          <p:nvPr>
            <p:ph type="body" sz="quarter" idx="13"/>
          </p:nvPr>
        </p:nvSpPr>
        <p:spPr/>
        <p:txBody>
          <a:bodyPr/>
          <a:lstStyle/>
          <a:p>
            <a:r>
              <a:rPr lang="en-IN" dirty="0"/>
              <a:t>Lead Management Flow</a:t>
            </a:r>
          </a:p>
          <a:p>
            <a:r>
              <a:rPr lang="en-IN" dirty="0"/>
              <a:t>Best Practices</a:t>
            </a:r>
          </a:p>
        </p:txBody>
      </p:sp>
    </p:spTree>
    <p:extLst>
      <p:ext uri="{BB962C8B-B14F-4D97-AF65-F5344CB8AC3E}">
        <p14:creationId xmlns:p14="http://schemas.microsoft.com/office/powerpoint/2010/main" val="24696686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2986816" y="604299"/>
            <a:ext cx="6157184" cy="4051875"/>
          </a:xfrm>
          <a:prstGeom prst="rect">
            <a:avLst/>
          </a:prstGeom>
          <a:solidFill>
            <a:srgbClr val="00BCFF">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0" y="604299"/>
            <a:ext cx="2986771" cy="4044483"/>
          </a:xfrm>
          <a:prstGeom prst="rect">
            <a:avLst/>
          </a:prstGeom>
          <a:solidFill>
            <a:srgbClr val="8CA621">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Work Flow</a:t>
            </a:r>
          </a:p>
        </p:txBody>
      </p:sp>
      <p:sp>
        <p:nvSpPr>
          <p:cNvPr id="4" name="Text Placeholder 3"/>
          <p:cNvSpPr>
            <a:spLocks noGrp="1"/>
          </p:cNvSpPr>
          <p:nvPr>
            <p:ph type="body" sz="quarter" idx="11"/>
          </p:nvPr>
        </p:nvSpPr>
        <p:spPr/>
        <p:txBody>
          <a:bodyPr/>
          <a:lstStyle/>
          <a:p>
            <a:r>
              <a:rPr lang="en-IN" dirty="0"/>
              <a:t>Industry Best Practices</a:t>
            </a:r>
          </a:p>
        </p:txBody>
      </p:sp>
      <p:sp>
        <p:nvSpPr>
          <p:cNvPr id="16" name="Rectangle 15"/>
          <p:cNvSpPr/>
          <p:nvPr/>
        </p:nvSpPr>
        <p:spPr>
          <a:xfrm>
            <a:off x="3658034" y="896303"/>
            <a:ext cx="1820182" cy="212970"/>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Prospects submitted by Partner</a:t>
            </a:r>
          </a:p>
        </p:txBody>
      </p:sp>
      <p:sp>
        <p:nvSpPr>
          <p:cNvPr id="2" name="Rectangle 1"/>
          <p:cNvSpPr/>
          <p:nvPr/>
        </p:nvSpPr>
        <p:spPr>
          <a:xfrm>
            <a:off x="0" y="4647629"/>
            <a:ext cx="2986771" cy="182637"/>
          </a:xfrm>
          <a:prstGeom prst="rect">
            <a:avLst/>
          </a:prstGeom>
          <a:solidFill>
            <a:srgbClr val="8CA621">
              <a:alpha val="50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OEM CRM</a:t>
            </a:r>
          </a:p>
        </p:txBody>
      </p:sp>
      <p:sp>
        <p:nvSpPr>
          <p:cNvPr id="44" name="Rectangle 43"/>
          <p:cNvSpPr/>
          <p:nvPr/>
        </p:nvSpPr>
        <p:spPr>
          <a:xfrm>
            <a:off x="2986770" y="4645782"/>
            <a:ext cx="6157183" cy="182638"/>
          </a:xfrm>
          <a:prstGeom prst="rect">
            <a:avLst/>
          </a:prstGeom>
          <a:solidFill>
            <a:srgbClr val="00BC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ZINFI UPM</a:t>
            </a:r>
          </a:p>
        </p:txBody>
      </p:sp>
      <p:sp>
        <p:nvSpPr>
          <p:cNvPr id="68" name="Rectangle 67">
            <a:hlinkClick r:id="rId2" action="ppaction://hlinksldjump"/>
          </p:cNvPr>
          <p:cNvSpPr/>
          <p:nvPr/>
        </p:nvSpPr>
        <p:spPr>
          <a:xfrm>
            <a:off x="3658034" y="1246820"/>
            <a:ext cx="1820182" cy="200534"/>
          </a:xfrm>
          <a:prstGeom prst="rect">
            <a:avLst/>
          </a:prstGeom>
          <a:solidFill>
            <a:srgbClr val="00BCFF"/>
          </a:solid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ea typeface="Arial" charset="0"/>
                <a:cs typeface="Arial" charset="0"/>
              </a:rPr>
              <a:t>Prospect Qualification Marketing Activities</a:t>
            </a:r>
          </a:p>
        </p:txBody>
      </p:sp>
      <p:cxnSp>
        <p:nvCxnSpPr>
          <p:cNvPr id="69" name="Straight Arrow Connector 68"/>
          <p:cNvCxnSpPr>
            <a:cxnSpLocks/>
          </p:cNvCxnSpPr>
          <p:nvPr/>
        </p:nvCxnSpPr>
        <p:spPr>
          <a:xfrm>
            <a:off x="4599841" y="1109273"/>
            <a:ext cx="0" cy="137547"/>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87" name="Decision 86"/>
          <p:cNvSpPr/>
          <p:nvPr/>
        </p:nvSpPr>
        <p:spPr>
          <a:xfrm>
            <a:off x="5817564" y="2264950"/>
            <a:ext cx="216384" cy="127516"/>
          </a:xfrm>
          <a:prstGeom prst="flowChartDecisi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600" dirty="0"/>
              <a:t>N</a:t>
            </a:r>
          </a:p>
        </p:txBody>
      </p:sp>
      <p:sp>
        <p:nvSpPr>
          <p:cNvPr id="98" name="Hexagon 97">
            <a:hlinkClick r:id="rId3" action="ppaction://hlinksldjump"/>
          </p:cNvPr>
          <p:cNvSpPr/>
          <p:nvPr/>
        </p:nvSpPr>
        <p:spPr>
          <a:xfrm>
            <a:off x="2777411" y="2347954"/>
            <a:ext cx="418809" cy="161654"/>
          </a:xfrm>
          <a:prstGeom prst="hexagon">
            <a:avLst/>
          </a:prstGeom>
          <a:gradFill>
            <a:gsLst>
              <a:gs pos="0">
                <a:srgbClr val="8CA621"/>
              </a:gs>
              <a:gs pos="100000">
                <a:srgbClr val="00BCF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700" dirty="0"/>
              <a:t>SYNC</a:t>
            </a:r>
          </a:p>
        </p:txBody>
      </p:sp>
      <p:sp>
        <p:nvSpPr>
          <p:cNvPr id="100" name="Rectangle 99">
            <a:hlinkClick r:id="rId4" action="ppaction://hlinksldjump"/>
          </p:cNvPr>
          <p:cNvSpPr/>
          <p:nvPr/>
        </p:nvSpPr>
        <p:spPr>
          <a:xfrm>
            <a:off x="3661346" y="2818746"/>
            <a:ext cx="1820182" cy="317395"/>
          </a:xfrm>
          <a:prstGeom prst="rect">
            <a:avLst/>
          </a:prstGeom>
          <a:solidFill>
            <a:srgbClr val="00BCFF"/>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ea typeface="Arial" charset="0"/>
                <a:cs typeface="Arial" charset="0"/>
              </a:rPr>
              <a:t>Lead Converted to Opportunity</a:t>
            </a:r>
          </a:p>
        </p:txBody>
      </p:sp>
      <p:sp>
        <p:nvSpPr>
          <p:cNvPr id="107" name="Rectangle 106"/>
          <p:cNvSpPr/>
          <p:nvPr/>
        </p:nvSpPr>
        <p:spPr>
          <a:xfrm>
            <a:off x="3669297" y="3368041"/>
            <a:ext cx="1820182"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Opportunity Pushed to OEM SFDC</a:t>
            </a:r>
          </a:p>
        </p:txBody>
      </p:sp>
      <p:cxnSp>
        <p:nvCxnSpPr>
          <p:cNvPr id="109" name="Straight Arrow Connector 108"/>
          <p:cNvCxnSpPr>
            <a:cxnSpLocks/>
            <a:stCxn id="100" idx="2"/>
            <a:endCxn id="107" idx="0"/>
          </p:cNvCxnSpPr>
          <p:nvPr/>
        </p:nvCxnSpPr>
        <p:spPr>
          <a:xfrm>
            <a:off x="4571437" y="3136141"/>
            <a:ext cx="7951" cy="231900"/>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119" name="Rectangle 118"/>
          <p:cNvSpPr/>
          <p:nvPr/>
        </p:nvSpPr>
        <p:spPr>
          <a:xfrm>
            <a:off x="602903" y="2325390"/>
            <a:ext cx="1820182" cy="201448"/>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ea typeface="Arial" charset="0"/>
                <a:cs typeface="Arial" charset="0"/>
              </a:rPr>
              <a:t>Opportunity Synced as Lead</a:t>
            </a:r>
          </a:p>
        </p:txBody>
      </p:sp>
      <p:sp>
        <p:nvSpPr>
          <p:cNvPr id="123" name="Rectangle 122"/>
          <p:cNvSpPr/>
          <p:nvPr/>
        </p:nvSpPr>
        <p:spPr>
          <a:xfrm>
            <a:off x="3669297" y="3988346"/>
            <a:ext cx="1820182" cy="252790"/>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Regd. Deal Submission Status</a:t>
            </a:r>
          </a:p>
        </p:txBody>
      </p:sp>
      <p:sp>
        <p:nvSpPr>
          <p:cNvPr id="85" name="Decision 84"/>
          <p:cNvSpPr/>
          <p:nvPr/>
        </p:nvSpPr>
        <p:spPr>
          <a:xfrm>
            <a:off x="6559266" y="1974352"/>
            <a:ext cx="216384" cy="127516"/>
          </a:xfrm>
          <a:prstGeom prst="flowChartDecision">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600" dirty="0"/>
              <a:t>Y</a:t>
            </a:r>
          </a:p>
        </p:txBody>
      </p:sp>
      <p:cxnSp>
        <p:nvCxnSpPr>
          <p:cNvPr id="133" name="Straight Connector 132"/>
          <p:cNvCxnSpPr/>
          <p:nvPr/>
        </p:nvCxnSpPr>
        <p:spPr>
          <a:xfrm>
            <a:off x="5780877" y="1897997"/>
            <a:ext cx="128016" cy="0"/>
          </a:xfrm>
          <a:prstGeom prst="line">
            <a:avLst/>
          </a:prstGeom>
          <a:ln w="12700">
            <a:solidFill>
              <a:srgbClr val="00BCFF">
                <a:alpha val="50000"/>
              </a:srgbClr>
            </a:solidFill>
            <a:prstDash val="sysDot"/>
          </a:ln>
          <a:effectLst/>
        </p:spPr>
        <p:style>
          <a:lnRef idx="2">
            <a:schemeClr val="accent1"/>
          </a:lnRef>
          <a:fillRef idx="0">
            <a:schemeClr val="accent1"/>
          </a:fillRef>
          <a:effectRef idx="1">
            <a:schemeClr val="accent1"/>
          </a:effectRef>
          <a:fontRef idx="minor">
            <a:schemeClr val="tx1"/>
          </a:fontRef>
        </p:style>
      </p:cxnSp>
      <p:sp>
        <p:nvSpPr>
          <p:cNvPr id="53" name="Rectangle 52">
            <a:hlinkClick r:id="rId5" action="ppaction://hlinksldjump"/>
          </p:cNvPr>
          <p:cNvSpPr/>
          <p:nvPr/>
        </p:nvSpPr>
        <p:spPr>
          <a:xfrm>
            <a:off x="599935" y="2818747"/>
            <a:ext cx="1824360" cy="320352"/>
          </a:xfrm>
          <a:prstGeom prst="rect">
            <a:avLst/>
          </a:prstGeom>
          <a:solidFill>
            <a:srgbClr val="8CA621"/>
          </a:solidFill>
          <a:ln w="12700">
            <a:no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ea typeface="Arial" charset="0"/>
                <a:cs typeface="Arial" charset="0"/>
              </a:rPr>
              <a:t>Lead Conversion &amp; Approval Process</a:t>
            </a:r>
          </a:p>
        </p:txBody>
      </p:sp>
      <p:cxnSp>
        <p:nvCxnSpPr>
          <p:cNvPr id="54" name="Straight Arrow Connector 53"/>
          <p:cNvCxnSpPr>
            <a:cxnSpLocks/>
            <a:stCxn id="119" idx="2"/>
            <a:endCxn id="53" idx="0"/>
          </p:cNvCxnSpPr>
          <p:nvPr/>
        </p:nvCxnSpPr>
        <p:spPr>
          <a:xfrm flipH="1">
            <a:off x="1512115" y="2526838"/>
            <a:ext cx="879" cy="291909"/>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Flowchart: Decision 22">
            <a:extLst>
              <a:ext uri="{FF2B5EF4-FFF2-40B4-BE49-F238E27FC236}">
                <a16:creationId xmlns:a16="http://schemas.microsoft.com/office/drawing/2014/main" id="{36AFA51D-D83D-4750-B692-8F4814F279CE}"/>
              </a:ext>
            </a:extLst>
          </p:cNvPr>
          <p:cNvSpPr/>
          <p:nvPr/>
        </p:nvSpPr>
        <p:spPr>
          <a:xfrm>
            <a:off x="5643566" y="1527184"/>
            <a:ext cx="921454" cy="759801"/>
          </a:xfrm>
          <a:prstGeom prst="flowChartDecision">
            <a:avLst/>
          </a:prstGeom>
          <a:solidFill>
            <a:srgbClr val="00BCFF"/>
          </a:solid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cs typeface="Arial" charset="0"/>
              </a:rPr>
              <a:t>Contact/Account Existing?</a:t>
            </a:r>
          </a:p>
        </p:txBody>
      </p:sp>
      <p:cxnSp>
        <p:nvCxnSpPr>
          <p:cNvPr id="30" name="Connector: Elbow 29">
            <a:extLst>
              <a:ext uri="{FF2B5EF4-FFF2-40B4-BE49-F238E27FC236}">
                <a16:creationId xmlns:a16="http://schemas.microsoft.com/office/drawing/2014/main" id="{A851DF0D-1C77-4DBD-932A-9FDDA34C4E29}"/>
              </a:ext>
            </a:extLst>
          </p:cNvPr>
          <p:cNvCxnSpPr>
            <a:cxnSpLocks/>
            <a:stCxn id="68" idx="3"/>
            <a:endCxn id="23" idx="0"/>
          </p:cNvCxnSpPr>
          <p:nvPr/>
        </p:nvCxnSpPr>
        <p:spPr>
          <a:xfrm>
            <a:off x="5478216" y="1347087"/>
            <a:ext cx="626077" cy="180097"/>
          </a:xfrm>
          <a:prstGeom prst="bentConnector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91" name="Rectangle 90">
            <a:extLst>
              <a:ext uri="{FF2B5EF4-FFF2-40B4-BE49-F238E27FC236}">
                <a16:creationId xmlns:a16="http://schemas.microsoft.com/office/drawing/2014/main" id="{D9B98E91-726A-421A-9B5B-42B4B3643F2D}"/>
              </a:ext>
            </a:extLst>
          </p:cNvPr>
          <p:cNvSpPr/>
          <p:nvPr/>
        </p:nvSpPr>
        <p:spPr>
          <a:xfrm>
            <a:off x="3662359" y="2388166"/>
            <a:ext cx="1820182" cy="200534"/>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Create Contact/Account</a:t>
            </a:r>
          </a:p>
        </p:txBody>
      </p:sp>
      <p:cxnSp>
        <p:nvCxnSpPr>
          <p:cNvPr id="38" name="Connector: Elbow 37">
            <a:extLst>
              <a:ext uri="{FF2B5EF4-FFF2-40B4-BE49-F238E27FC236}">
                <a16:creationId xmlns:a16="http://schemas.microsoft.com/office/drawing/2014/main" id="{7C10618C-8F7A-4086-A782-A1F56F27A342}"/>
              </a:ext>
            </a:extLst>
          </p:cNvPr>
          <p:cNvCxnSpPr>
            <a:cxnSpLocks/>
            <a:stCxn id="23" idx="2"/>
            <a:endCxn id="91" idx="3"/>
          </p:cNvCxnSpPr>
          <p:nvPr/>
        </p:nvCxnSpPr>
        <p:spPr>
          <a:xfrm rot="5400000">
            <a:off x="5692693" y="2076833"/>
            <a:ext cx="201448" cy="621752"/>
          </a:xfrm>
          <a:prstGeom prst="bentConnector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Connector: Elbow 42">
            <a:extLst>
              <a:ext uri="{FF2B5EF4-FFF2-40B4-BE49-F238E27FC236}">
                <a16:creationId xmlns:a16="http://schemas.microsoft.com/office/drawing/2014/main" id="{6B2A17A6-E2B6-472E-B74E-D202AD8E0062}"/>
              </a:ext>
            </a:extLst>
          </p:cNvPr>
          <p:cNvCxnSpPr>
            <a:cxnSpLocks/>
            <a:stCxn id="91" idx="2"/>
            <a:endCxn id="100" idx="0"/>
          </p:cNvCxnSpPr>
          <p:nvPr/>
        </p:nvCxnSpPr>
        <p:spPr>
          <a:xfrm rot="5400000">
            <a:off x="4456921" y="2703217"/>
            <a:ext cx="230046" cy="1013"/>
          </a:xfrm>
          <a:prstGeom prst="bentConnector3">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116" name="Rectangle 115">
            <a:extLst>
              <a:ext uri="{FF2B5EF4-FFF2-40B4-BE49-F238E27FC236}">
                <a16:creationId xmlns:a16="http://schemas.microsoft.com/office/drawing/2014/main" id="{A10A587E-6E25-4EB0-82A7-1DBB8DA5052E}"/>
              </a:ext>
            </a:extLst>
          </p:cNvPr>
          <p:cNvSpPr/>
          <p:nvPr/>
        </p:nvSpPr>
        <p:spPr>
          <a:xfrm>
            <a:off x="7045684" y="1806817"/>
            <a:ext cx="1820182" cy="200534"/>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Tag with Existing Contact/Account</a:t>
            </a:r>
          </a:p>
        </p:txBody>
      </p:sp>
      <p:cxnSp>
        <p:nvCxnSpPr>
          <p:cNvPr id="110" name="Connector: Elbow 109">
            <a:extLst>
              <a:ext uri="{FF2B5EF4-FFF2-40B4-BE49-F238E27FC236}">
                <a16:creationId xmlns:a16="http://schemas.microsoft.com/office/drawing/2014/main" id="{682A8B6A-D8A9-4800-A95F-2CF784D1A370}"/>
              </a:ext>
            </a:extLst>
          </p:cNvPr>
          <p:cNvCxnSpPr>
            <a:stCxn id="116" idx="2"/>
            <a:endCxn id="100" idx="3"/>
          </p:cNvCxnSpPr>
          <p:nvPr/>
        </p:nvCxnSpPr>
        <p:spPr>
          <a:xfrm rot="5400000">
            <a:off x="6233606" y="1255274"/>
            <a:ext cx="970093" cy="2474247"/>
          </a:xfrm>
          <a:prstGeom prst="bentConnector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Connector: Elbow 127">
            <a:extLst>
              <a:ext uri="{FF2B5EF4-FFF2-40B4-BE49-F238E27FC236}">
                <a16:creationId xmlns:a16="http://schemas.microsoft.com/office/drawing/2014/main" id="{6B419D3A-09E9-4F46-8D6B-2A3C36A866AD}"/>
              </a:ext>
            </a:extLst>
          </p:cNvPr>
          <p:cNvCxnSpPr>
            <a:cxnSpLocks/>
            <a:stCxn id="107" idx="1"/>
            <a:endCxn id="98" idx="0"/>
          </p:cNvCxnSpPr>
          <p:nvPr/>
        </p:nvCxnSpPr>
        <p:spPr>
          <a:xfrm rot="10800000">
            <a:off x="3196221" y="2428781"/>
            <a:ext cx="473077" cy="1038966"/>
          </a:xfrm>
          <a:prstGeom prst="bentConnector3">
            <a:avLst>
              <a:gd name="adj1" fmla="val 50000"/>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2" name="Connector: Elbow 111">
            <a:extLst>
              <a:ext uri="{FF2B5EF4-FFF2-40B4-BE49-F238E27FC236}">
                <a16:creationId xmlns:a16="http://schemas.microsoft.com/office/drawing/2014/main" id="{4CF687DA-E2B2-4A11-9F0B-D22FA0F5BB81}"/>
              </a:ext>
            </a:extLst>
          </p:cNvPr>
          <p:cNvCxnSpPr>
            <a:cxnSpLocks/>
            <a:stCxn id="23" idx="3"/>
            <a:endCxn id="116" idx="1"/>
          </p:cNvCxnSpPr>
          <p:nvPr/>
        </p:nvCxnSpPr>
        <p:spPr>
          <a:xfrm flipV="1">
            <a:off x="6565020" y="1907084"/>
            <a:ext cx="480664" cy="1"/>
          </a:xfrm>
          <a:prstGeom prst="bentConnector3">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140" name="Rectangle 139">
            <a:extLst>
              <a:ext uri="{FF2B5EF4-FFF2-40B4-BE49-F238E27FC236}">
                <a16:creationId xmlns:a16="http://schemas.microsoft.com/office/drawing/2014/main" id="{7740DDD7-BAF1-4DBA-ACC4-DCDCB3C7C32E}"/>
              </a:ext>
            </a:extLst>
          </p:cNvPr>
          <p:cNvSpPr/>
          <p:nvPr/>
        </p:nvSpPr>
        <p:spPr>
          <a:xfrm>
            <a:off x="3669251" y="3551517"/>
            <a:ext cx="1820227"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Notes</a:t>
            </a:r>
          </a:p>
        </p:txBody>
      </p:sp>
      <p:sp>
        <p:nvSpPr>
          <p:cNvPr id="141" name="Rectangle 140">
            <a:extLst>
              <a:ext uri="{FF2B5EF4-FFF2-40B4-BE49-F238E27FC236}">
                <a16:creationId xmlns:a16="http://schemas.microsoft.com/office/drawing/2014/main" id="{E6E3C994-4DB3-443A-AEC2-1EED1A748438}"/>
              </a:ext>
            </a:extLst>
          </p:cNvPr>
          <p:cNvSpPr/>
          <p:nvPr/>
        </p:nvSpPr>
        <p:spPr>
          <a:xfrm>
            <a:off x="3658034" y="1453941"/>
            <a:ext cx="1820182"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Notes</a:t>
            </a:r>
          </a:p>
        </p:txBody>
      </p:sp>
      <p:sp>
        <p:nvSpPr>
          <p:cNvPr id="142" name="Rectangle 141">
            <a:extLst>
              <a:ext uri="{FF2B5EF4-FFF2-40B4-BE49-F238E27FC236}">
                <a16:creationId xmlns:a16="http://schemas.microsoft.com/office/drawing/2014/main" id="{B7F93484-1633-4B49-BA22-B24984F9F42D}"/>
              </a:ext>
            </a:extLst>
          </p:cNvPr>
          <p:cNvSpPr/>
          <p:nvPr/>
        </p:nvSpPr>
        <p:spPr>
          <a:xfrm>
            <a:off x="606759" y="3139099"/>
            <a:ext cx="1808390" cy="199411"/>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cs typeface="Arial" charset="0"/>
              </a:rPr>
              <a:t>Notes</a:t>
            </a:r>
          </a:p>
        </p:txBody>
      </p:sp>
      <p:pic>
        <p:nvPicPr>
          <p:cNvPr id="148" name="Picture 147">
            <a:extLst>
              <a:ext uri="{FF2B5EF4-FFF2-40B4-BE49-F238E27FC236}">
                <a16:creationId xmlns:a16="http://schemas.microsoft.com/office/drawing/2014/main" id="{B735BFE2-5822-48E9-8B95-4713C957CEDB}"/>
              </a:ext>
            </a:extLst>
          </p:cNvPr>
          <p:cNvPicPr>
            <a:picLocks noChangeAspect="1"/>
          </p:cNvPicPr>
          <p:nvPr/>
        </p:nvPicPr>
        <p:blipFill>
          <a:blip r:embed="rId6"/>
          <a:stretch>
            <a:fillRect/>
          </a:stretch>
        </p:blipFill>
        <p:spPr>
          <a:xfrm>
            <a:off x="2786426" y="4007801"/>
            <a:ext cx="414564" cy="201185"/>
          </a:xfrm>
          <a:prstGeom prst="rect">
            <a:avLst/>
          </a:prstGeom>
        </p:spPr>
      </p:pic>
      <p:sp>
        <p:nvSpPr>
          <p:cNvPr id="154" name="Rectangle 153">
            <a:extLst>
              <a:ext uri="{FF2B5EF4-FFF2-40B4-BE49-F238E27FC236}">
                <a16:creationId xmlns:a16="http://schemas.microsoft.com/office/drawing/2014/main" id="{24052418-63B0-457A-88F6-56F35550907E}"/>
              </a:ext>
            </a:extLst>
          </p:cNvPr>
          <p:cNvSpPr/>
          <p:nvPr/>
        </p:nvSpPr>
        <p:spPr>
          <a:xfrm>
            <a:off x="604113" y="3908983"/>
            <a:ext cx="1820182" cy="266970"/>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cs typeface="Arial" charset="0"/>
              </a:rPr>
              <a:t>Created/Failed  Opportunity Status Pushed to UPM</a:t>
            </a:r>
          </a:p>
        </p:txBody>
      </p:sp>
      <p:sp>
        <p:nvSpPr>
          <p:cNvPr id="155" name="Rectangle 154">
            <a:extLst>
              <a:ext uri="{FF2B5EF4-FFF2-40B4-BE49-F238E27FC236}">
                <a16:creationId xmlns:a16="http://schemas.microsoft.com/office/drawing/2014/main" id="{F8FF3EDA-3967-48F7-8454-D06778DD9555}"/>
              </a:ext>
            </a:extLst>
          </p:cNvPr>
          <p:cNvSpPr/>
          <p:nvPr/>
        </p:nvSpPr>
        <p:spPr>
          <a:xfrm>
            <a:off x="604000" y="4173433"/>
            <a:ext cx="1820182" cy="199411"/>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cs typeface="Arial" charset="0"/>
              </a:rPr>
              <a:t>Notes</a:t>
            </a:r>
          </a:p>
        </p:txBody>
      </p:sp>
      <p:cxnSp>
        <p:nvCxnSpPr>
          <p:cNvPr id="158" name="Connector: Elbow 157">
            <a:extLst>
              <a:ext uri="{FF2B5EF4-FFF2-40B4-BE49-F238E27FC236}">
                <a16:creationId xmlns:a16="http://schemas.microsoft.com/office/drawing/2014/main" id="{02EC458B-84A0-427B-AA2A-5104B9BAD314}"/>
              </a:ext>
            </a:extLst>
          </p:cNvPr>
          <p:cNvCxnSpPr>
            <a:cxnSpLocks/>
            <a:endCxn id="154" idx="0"/>
          </p:cNvCxnSpPr>
          <p:nvPr/>
        </p:nvCxnSpPr>
        <p:spPr>
          <a:xfrm rot="16200000" flipH="1">
            <a:off x="1228362" y="3623141"/>
            <a:ext cx="570474" cy="1209"/>
          </a:xfrm>
          <a:prstGeom prst="bentConnector3">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052" name="Picture 4" descr="Image result for stop circle icon">
            <a:extLst>
              <a:ext uri="{FF2B5EF4-FFF2-40B4-BE49-F238E27FC236}">
                <a16:creationId xmlns:a16="http://schemas.microsoft.com/office/drawing/2014/main" id="{8C7CF2E5-CCD9-4E58-8053-780FB5FC65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4795" y="4445800"/>
            <a:ext cx="182638" cy="18263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8EB1EF99-5A77-4C9E-8546-109748D0F6F8}"/>
              </a:ext>
            </a:extLst>
          </p:cNvPr>
          <p:cNvCxnSpPr>
            <a:stCxn id="123" idx="2"/>
            <a:endCxn id="2052" idx="0"/>
          </p:cNvCxnSpPr>
          <p:nvPr/>
        </p:nvCxnSpPr>
        <p:spPr>
          <a:xfrm>
            <a:off x="4579388" y="4241136"/>
            <a:ext cx="16726" cy="204664"/>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5D05E4A7-1FD2-4727-BA62-6F1B71BE57F3}"/>
              </a:ext>
            </a:extLst>
          </p:cNvPr>
          <p:cNvCxnSpPr/>
          <p:nvPr/>
        </p:nvCxnSpPr>
        <p:spPr>
          <a:xfrm flipH="1">
            <a:off x="2429909" y="2434087"/>
            <a:ext cx="434859" cy="0"/>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9A14D6B0-80F0-415D-B1B6-C0F2D0825704}"/>
              </a:ext>
            </a:extLst>
          </p:cNvPr>
          <p:cNvCxnSpPr/>
          <p:nvPr/>
        </p:nvCxnSpPr>
        <p:spPr>
          <a:xfrm>
            <a:off x="2429909" y="4105193"/>
            <a:ext cx="347502" cy="0"/>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AAABBB3F-9446-4528-AD91-0A3C409BEF6C}"/>
              </a:ext>
            </a:extLst>
          </p:cNvPr>
          <p:cNvCxnSpPr>
            <a:cxnSpLocks/>
            <a:stCxn id="148" idx="3"/>
          </p:cNvCxnSpPr>
          <p:nvPr/>
        </p:nvCxnSpPr>
        <p:spPr>
          <a:xfrm flipV="1">
            <a:off x="3200990" y="4105194"/>
            <a:ext cx="457044" cy="3200"/>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DF15E149-0F13-45AA-A21D-DC0784B59FF8}"/>
              </a:ext>
            </a:extLst>
          </p:cNvPr>
          <p:cNvCxnSpPr>
            <a:cxnSpLocks/>
          </p:cNvCxnSpPr>
          <p:nvPr/>
        </p:nvCxnSpPr>
        <p:spPr>
          <a:xfrm>
            <a:off x="4593667" y="759552"/>
            <a:ext cx="0" cy="137547"/>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050" name="Picture 2" descr="Image result for start icon">
            <a:extLst>
              <a:ext uri="{FF2B5EF4-FFF2-40B4-BE49-F238E27FC236}">
                <a16:creationId xmlns:a16="http://schemas.microsoft.com/office/drawing/2014/main" id="{E15DE456-68DE-4318-9A45-23CCDEBF04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7057" y="613187"/>
            <a:ext cx="175921" cy="1759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 up of a sign&#10;&#10;Description generated with very high confidence">
            <a:extLst>
              <a:ext uri="{FF2B5EF4-FFF2-40B4-BE49-F238E27FC236}">
                <a16:creationId xmlns:a16="http://schemas.microsoft.com/office/drawing/2014/main" id="{7056EC3F-C9CC-4510-ABAC-64AAEFA8B4F6}"/>
              </a:ext>
            </a:extLst>
          </p:cNvPr>
          <p:cNvPicPr>
            <a:picLocks noChangeAspect="1"/>
          </p:cNvPicPr>
          <p:nvPr/>
        </p:nvPicPr>
        <p:blipFill>
          <a:blip r:embed="rId9"/>
          <a:stretch>
            <a:fillRect/>
          </a:stretch>
        </p:blipFill>
        <p:spPr>
          <a:xfrm>
            <a:off x="2542618" y="2329508"/>
            <a:ext cx="218121" cy="209157"/>
          </a:xfrm>
          <a:prstGeom prst="rect">
            <a:avLst/>
          </a:prstGeom>
        </p:spPr>
      </p:pic>
      <p:pic>
        <p:nvPicPr>
          <p:cNvPr id="50" name="Picture 49" descr="A close up of a sign&#10;&#10;Description generated with very high confidence">
            <a:extLst>
              <a:ext uri="{FF2B5EF4-FFF2-40B4-BE49-F238E27FC236}">
                <a16:creationId xmlns:a16="http://schemas.microsoft.com/office/drawing/2014/main" id="{F73C003A-BE1E-4F61-A499-2BCC2DC6419E}"/>
              </a:ext>
            </a:extLst>
          </p:cNvPr>
          <p:cNvPicPr>
            <a:picLocks noChangeAspect="1"/>
          </p:cNvPicPr>
          <p:nvPr/>
        </p:nvPicPr>
        <p:blipFill>
          <a:blip r:embed="rId9"/>
          <a:stretch>
            <a:fillRect/>
          </a:stretch>
        </p:blipFill>
        <p:spPr>
          <a:xfrm>
            <a:off x="3320451" y="4007549"/>
            <a:ext cx="218121" cy="209157"/>
          </a:xfrm>
          <a:prstGeom prst="rect">
            <a:avLst/>
          </a:prstGeom>
        </p:spPr>
      </p:pic>
    </p:spTree>
    <p:extLst>
      <p:ext uri="{BB962C8B-B14F-4D97-AF65-F5344CB8AC3E}">
        <p14:creationId xmlns:p14="http://schemas.microsoft.com/office/powerpoint/2010/main" val="2376044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E514E-201D-4F98-A889-E35108B0FC6D}"/>
              </a:ext>
            </a:extLst>
          </p:cNvPr>
          <p:cNvSpPr>
            <a:spLocks noGrp="1"/>
          </p:cNvSpPr>
          <p:nvPr>
            <p:ph sz="half" idx="1"/>
          </p:nvPr>
        </p:nvSpPr>
        <p:spPr>
          <a:xfrm>
            <a:off x="402336" y="868680"/>
            <a:ext cx="5388864" cy="3888276"/>
          </a:xfrm>
        </p:spPr>
        <p:txBody>
          <a:bodyPr/>
          <a:lstStyle/>
          <a:p>
            <a:r>
              <a:rPr lang="en-IN" sz="1600" dirty="0"/>
              <a:t>Activities Performed</a:t>
            </a:r>
          </a:p>
          <a:p>
            <a:pPr marL="342900" indent="-342900">
              <a:buFont typeface="+mj-lt"/>
              <a:buAutoNum type="arabicPeriod"/>
            </a:pPr>
            <a:r>
              <a:rPr lang="en-IN" sz="1100" dirty="0">
                <a:solidFill>
                  <a:schemeClr val="accent1"/>
                </a:solidFill>
              </a:rPr>
              <a:t>Partner			–</a:t>
            </a:r>
            <a:r>
              <a:rPr lang="en-IN" sz="1100" dirty="0"/>
              <a:t>	</a:t>
            </a:r>
            <a:r>
              <a:rPr lang="en-IN" sz="1100" dirty="0">
                <a:solidFill>
                  <a:schemeClr val="bg1">
                    <a:lumMod val="50000"/>
                  </a:schemeClr>
                </a:solidFill>
              </a:rPr>
              <a:t>Lead creation in UPM</a:t>
            </a:r>
          </a:p>
          <a:p>
            <a:pPr marL="342900" indent="-342900">
              <a:buFont typeface="+mj-lt"/>
              <a:buAutoNum type="arabicPeriod"/>
            </a:pPr>
            <a:r>
              <a:rPr lang="en-IN" sz="1100" dirty="0">
                <a:solidFill>
                  <a:schemeClr val="accent1"/>
                </a:solidFill>
              </a:rPr>
              <a:t>Partner			–</a:t>
            </a:r>
            <a:r>
              <a:rPr lang="en-IN" sz="1100" dirty="0"/>
              <a:t>	</a:t>
            </a:r>
            <a:r>
              <a:rPr lang="en-IN" sz="1100" dirty="0">
                <a:solidFill>
                  <a:schemeClr val="bg1">
                    <a:lumMod val="50000"/>
                  </a:schemeClr>
                </a:solidFill>
              </a:rPr>
              <a:t>Lead nurturing and conversion in UPM</a:t>
            </a:r>
          </a:p>
          <a:p>
            <a:pPr marL="342900" indent="-342900">
              <a:buFont typeface="+mj-lt"/>
              <a:buAutoNum type="arabicPeriod"/>
            </a:pPr>
            <a:r>
              <a:rPr lang="en-IN" sz="1100" dirty="0">
                <a:solidFill>
                  <a:schemeClr val="accent1"/>
                </a:solidFill>
              </a:rPr>
              <a:t>Partner			–</a:t>
            </a:r>
            <a:r>
              <a:rPr lang="en-IN" sz="1100" dirty="0"/>
              <a:t>	</a:t>
            </a:r>
            <a:r>
              <a:rPr lang="en-IN" sz="1100" dirty="0">
                <a:solidFill>
                  <a:schemeClr val="bg1">
                    <a:lumMod val="50000"/>
                  </a:schemeClr>
                </a:solidFill>
              </a:rPr>
              <a:t>Opportunity Addition in UPM</a:t>
            </a:r>
          </a:p>
          <a:p>
            <a:pPr marL="342900" indent="-342900">
              <a:buFont typeface="+mj-lt"/>
              <a:buAutoNum type="arabicPeriod"/>
            </a:pPr>
            <a:r>
              <a:rPr lang="en-IN" sz="1100" dirty="0">
                <a:solidFill>
                  <a:schemeClr val="accent1"/>
                </a:solidFill>
              </a:rPr>
              <a:t>Automated Process	–</a:t>
            </a:r>
            <a:r>
              <a:rPr lang="en-IN" sz="1100" dirty="0"/>
              <a:t>	</a:t>
            </a:r>
            <a:r>
              <a:rPr lang="en-IN" sz="1100" dirty="0">
                <a:solidFill>
                  <a:schemeClr val="bg1">
                    <a:lumMod val="50000"/>
                  </a:schemeClr>
                </a:solidFill>
              </a:rPr>
              <a:t>UPM Opportunity syncs as CRM Lead along </a:t>
            </a:r>
            <a:br>
              <a:rPr lang="en-IN" sz="1100" dirty="0">
                <a:solidFill>
                  <a:schemeClr val="bg1">
                    <a:lumMod val="50000"/>
                  </a:schemeClr>
                </a:solidFill>
              </a:rPr>
            </a:br>
            <a:r>
              <a:rPr lang="en-IN" sz="1100" dirty="0">
                <a:solidFill>
                  <a:schemeClr val="bg1">
                    <a:lumMod val="50000"/>
                  </a:schemeClr>
                </a:solidFill>
              </a:rPr>
              <a:t> 					with contact, account and notes</a:t>
            </a:r>
          </a:p>
          <a:p>
            <a:pPr marL="342900" indent="-342900">
              <a:buFont typeface="+mj-lt"/>
              <a:buAutoNum type="arabicPeriod"/>
            </a:pPr>
            <a:r>
              <a:rPr lang="en-IN" sz="1100" dirty="0">
                <a:solidFill>
                  <a:schemeClr val="accent1"/>
                </a:solidFill>
              </a:rPr>
              <a:t>CRM Admin		–</a:t>
            </a:r>
            <a:r>
              <a:rPr lang="en-IN" sz="1100" dirty="0"/>
              <a:t>	</a:t>
            </a:r>
            <a:r>
              <a:rPr lang="en-IN" sz="1100" dirty="0">
                <a:solidFill>
                  <a:schemeClr val="bg1">
                    <a:lumMod val="50000"/>
                  </a:schemeClr>
                </a:solidFill>
              </a:rPr>
              <a:t>Lead conversion in CRM</a:t>
            </a:r>
          </a:p>
          <a:p>
            <a:pPr marL="342900" indent="-342900">
              <a:buFont typeface="+mj-lt"/>
              <a:buAutoNum type="arabicPeriod"/>
            </a:pPr>
            <a:r>
              <a:rPr lang="en-IN" sz="1100" dirty="0">
                <a:solidFill>
                  <a:schemeClr val="accent1"/>
                </a:solidFill>
              </a:rPr>
              <a:t>CRM Admin		–</a:t>
            </a:r>
            <a:r>
              <a:rPr lang="en-IN" sz="1100" dirty="0"/>
              <a:t>	</a:t>
            </a:r>
            <a:r>
              <a:rPr lang="en-IN" sz="1100" dirty="0">
                <a:solidFill>
                  <a:schemeClr val="bg1">
                    <a:lumMod val="50000"/>
                  </a:schemeClr>
                </a:solidFill>
              </a:rPr>
              <a:t>Opportunity approval in CRM</a:t>
            </a:r>
          </a:p>
          <a:p>
            <a:pPr marL="342900" indent="-342900">
              <a:buFont typeface="+mj-lt"/>
              <a:buAutoNum type="arabicPeriod"/>
            </a:pPr>
            <a:r>
              <a:rPr lang="en-IN" sz="1100" dirty="0">
                <a:solidFill>
                  <a:schemeClr val="accent1"/>
                </a:solidFill>
              </a:rPr>
              <a:t>Automated Process	–</a:t>
            </a:r>
            <a:r>
              <a:rPr lang="en-IN" sz="1100" dirty="0"/>
              <a:t>	</a:t>
            </a:r>
            <a:r>
              <a:rPr lang="en-IN" sz="1100" dirty="0">
                <a:solidFill>
                  <a:schemeClr val="bg1">
                    <a:lumMod val="50000"/>
                  </a:schemeClr>
                </a:solidFill>
              </a:rPr>
              <a:t>CRM opportunity status auto-updated in UPM</a:t>
            </a:r>
          </a:p>
        </p:txBody>
      </p:sp>
      <p:sp>
        <p:nvSpPr>
          <p:cNvPr id="3" name="Content Placeholder 2">
            <a:extLst>
              <a:ext uri="{FF2B5EF4-FFF2-40B4-BE49-F238E27FC236}">
                <a16:creationId xmlns:a16="http://schemas.microsoft.com/office/drawing/2014/main" id="{1B319966-B751-4BBF-9638-C35F5D32E4BF}"/>
              </a:ext>
            </a:extLst>
          </p:cNvPr>
          <p:cNvSpPr>
            <a:spLocks noGrp="1"/>
          </p:cNvSpPr>
          <p:nvPr>
            <p:ph sz="half" idx="2"/>
          </p:nvPr>
        </p:nvSpPr>
        <p:spPr/>
        <p:txBody>
          <a:bodyPr/>
          <a:lstStyle/>
          <a:p>
            <a:r>
              <a:rPr lang="en-IN" dirty="0"/>
              <a:t>Mapped Modules</a:t>
            </a:r>
          </a:p>
        </p:txBody>
      </p:sp>
      <p:sp>
        <p:nvSpPr>
          <p:cNvPr id="6" name="Title 5">
            <a:extLst>
              <a:ext uri="{FF2B5EF4-FFF2-40B4-BE49-F238E27FC236}">
                <a16:creationId xmlns:a16="http://schemas.microsoft.com/office/drawing/2014/main" id="{4AB5BB71-311C-4B43-AF05-87F518F02E6D}"/>
              </a:ext>
            </a:extLst>
          </p:cNvPr>
          <p:cNvSpPr>
            <a:spLocks noGrp="1"/>
          </p:cNvSpPr>
          <p:nvPr>
            <p:ph type="title"/>
          </p:nvPr>
        </p:nvSpPr>
        <p:spPr/>
        <p:txBody>
          <a:bodyPr/>
          <a:lstStyle/>
          <a:p>
            <a:r>
              <a:rPr lang="en-IN" dirty="0"/>
              <a:t>Description</a:t>
            </a:r>
          </a:p>
        </p:txBody>
      </p:sp>
      <p:sp>
        <p:nvSpPr>
          <p:cNvPr id="7" name="Text Placeholder 6">
            <a:extLst>
              <a:ext uri="{FF2B5EF4-FFF2-40B4-BE49-F238E27FC236}">
                <a16:creationId xmlns:a16="http://schemas.microsoft.com/office/drawing/2014/main" id="{8779C98A-AE5B-4136-8141-E7F9FE26F9FC}"/>
              </a:ext>
            </a:extLst>
          </p:cNvPr>
          <p:cNvSpPr>
            <a:spLocks noGrp="1"/>
          </p:cNvSpPr>
          <p:nvPr>
            <p:ph type="body" sz="quarter" idx="11"/>
          </p:nvPr>
        </p:nvSpPr>
        <p:spPr/>
        <p:txBody>
          <a:bodyPr/>
          <a:lstStyle/>
          <a:p>
            <a:r>
              <a:rPr lang="en-IN" dirty="0"/>
              <a:t>Industry Best Practices</a:t>
            </a:r>
          </a:p>
        </p:txBody>
      </p:sp>
      <p:graphicFrame>
        <p:nvGraphicFramePr>
          <p:cNvPr id="8" name="Table 7">
            <a:extLst>
              <a:ext uri="{FF2B5EF4-FFF2-40B4-BE49-F238E27FC236}">
                <a16:creationId xmlns:a16="http://schemas.microsoft.com/office/drawing/2014/main" id="{9250C9D8-18F7-4A4D-A001-6F2F7D1EB2D5}"/>
              </a:ext>
            </a:extLst>
          </p:cNvPr>
          <p:cNvGraphicFramePr>
            <a:graphicFrameLocks noGrp="1"/>
          </p:cNvGraphicFramePr>
          <p:nvPr>
            <p:extLst>
              <p:ext uri="{D42A27DB-BD31-4B8C-83A1-F6EECF244321}">
                <p14:modId xmlns:p14="http://schemas.microsoft.com/office/powerpoint/2010/main" val="1923396561"/>
              </p:ext>
            </p:extLst>
          </p:nvPr>
        </p:nvGraphicFramePr>
        <p:xfrm>
          <a:off x="6141720" y="1282911"/>
          <a:ext cx="2776726" cy="2225040"/>
        </p:xfrm>
        <a:graphic>
          <a:graphicData uri="http://schemas.openxmlformats.org/drawingml/2006/table">
            <a:tbl>
              <a:tblPr firstRow="1" bandRow="1">
                <a:tableStyleId>{D03447BB-5D67-496B-8E87-E561075AD55C}</a:tableStyleId>
              </a:tblPr>
              <a:tblGrid>
                <a:gridCol w="1388363">
                  <a:extLst>
                    <a:ext uri="{9D8B030D-6E8A-4147-A177-3AD203B41FA5}">
                      <a16:colId xmlns:a16="http://schemas.microsoft.com/office/drawing/2014/main" val="130444276"/>
                    </a:ext>
                  </a:extLst>
                </a:gridCol>
                <a:gridCol w="1388363">
                  <a:extLst>
                    <a:ext uri="{9D8B030D-6E8A-4147-A177-3AD203B41FA5}">
                      <a16:colId xmlns:a16="http://schemas.microsoft.com/office/drawing/2014/main" val="125481603"/>
                    </a:ext>
                  </a:extLst>
                </a:gridCol>
              </a:tblGrid>
              <a:tr h="370840">
                <a:tc>
                  <a:txBody>
                    <a:bodyPr/>
                    <a:lstStyle/>
                    <a:p>
                      <a:pPr algn="l"/>
                      <a:r>
                        <a:rPr lang="en-IN" sz="1200" dirty="0"/>
                        <a:t>UPM</a:t>
                      </a:r>
                    </a:p>
                  </a:txBody>
                  <a:tcPr anchor="ctr">
                    <a:solidFill>
                      <a:srgbClr val="8CA621"/>
                    </a:solidFill>
                  </a:tcPr>
                </a:tc>
                <a:tc>
                  <a:txBody>
                    <a:bodyPr/>
                    <a:lstStyle/>
                    <a:p>
                      <a:pPr algn="l"/>
                      <a:r>
                        <a:rPr lang="en-IN" sz="1200" dirty="0"/>
                        <a:t>CRM</a:t>
                      </a:r>
                    </a:p>
                  </a:txBody>
                  <a:tcPr anchor="ctr">
                    <a:solidFill>
                      <a:srgbClr val="00BCFF"/>
                    </a:solidFill>
                  </a:tcPr>
                </a:tc>
                <a:extLst>
                  <a:ext uri="{0D108BD9-81ED-4DB2-BD59-A6C34878D82A}">
                    <a16:rowId xmlns:a16="http://schemas.microsoft.com/office/drawing/2014/main" val="2322125944"/>
                  </a:ext>
                </a:extLst>
              </a:tr>
              <a:tr h="370840">
                <a:tc>
                  <a:txBody>
                    <a:bodyPr/>
                    <a:lstStyle/>
                    <a:p>
                      <a:pPr algn="l"/>
                      <a:r>
                        <a:rPr lang="en-IN" sz="1200" dirty="0">
                          <a:solidFill>
                            <a:schemeClr val="tx1"/>
                          </a:solidFill>
                        </a:rPr>
                        <a:t>Opportunity</a:t>
                      </a:r>
                    </a:p>
                  </a:txBody>
                  <a:tcPr anchor="ctr">
                    <a:solidFill>
                      <a:schemeClr val="accent3">
                        <a:lumMod val="60000"/>
                        <a:lumOff val="40000"/>
                      </a:schemeClr>
                    </a:solidFill>
                  </a:tcPr>
                </a:tc>
                <a:tc>
                  <a:txBody>
                    <a:bodyPr/>
                    <a:lstStyle/>
                    <a:p>
                      <a:pPr algn="l"/>
                      <a:r>
                        <a:rPr lang="en-IN" sz="1200" dirty="0">
                          <a:solidFill>
                            <a:schemeClr val="tx1"/>
                          </a:solidFill>
                        </a:rPr>
                        <a:t>Leads</a:t>
                      </a:r>
                    </a:p>
                  </a:txBody>
                  <a:tcPr anchor="ctr">
                    <a:solidFill>
                      <a:schemeClr val="accent1">
                        <a:lumMod val="40000"/>
                        <a:lumOff val="60000"/>
                      </a:schemeClr>
                    </a:solidFill>
                  </a:tcPr>
                </a:tc>
                <a:extLst>
                  <a:ext uri="{0D108BD9-81ED-4DB2-BD59-A6C34878D82A}">
                    <a16:rowId xmlns:a16="http://schemas.microsoft.com/office/drawing/2014/main" val="1116951909"/>
                  </a:ext>
                </a:extLst>
              </a:tr>
              <a:tr h="370840">
                <a:tc>
                  <a:txBody>
                    <a:bodyPr/>
                    <a:lstStyle/>
                    <a:p>
                      <a:pPr algn="l"/>
                      <a:r>
                        <a:rPr lang="en-IN" sz="1200" dirty="0">
                          <a:solidFill>
                            <a:schemeClr val="tx1"/>
                          </a:solidFill>
                        </a:rPr>
                        <a:t>Accounts</a:t>
                      </a:r>
                    </a:p>
                  </a:txBody>
                  <a:tcPr anchor="ctr">
                    <a:solidFill>
                      <a:schemeClr val="accent3">
                        <a:lumMod val="20000"/>
                        <a:lumOff val="80000"/>
                      </a:schemeClr>
                    </a:solidFill>
                  </a:tcPr>
                </a:tc>
                <a:tc>
                  <a:txBody>
                    <a:bodyPr/>
                    <a:lstStyle/>
                    <a:p>
                      <a:pPr algn="l"/>
                      <a:r>
                        <a:rPr lang="en-IN" sz="1200" dirty="0">
                          <a:solidFill>
                            <a:schemeClr val="tx1"/>
                          </a:solidFill>
                        </a:rPr>
                        <a:t>Accounts</a:t>
                      </a:r>
                    </a:p>
                  </a:txBody>
                  <a:tcPr anchor="ctr">
                    <a:solidFill>
                      <a:schemeClr val="accent1">
                        <a:lumMod val="20000"/>
                        <a:lumOff val="80000"/>
                      </a:schemeClr>
                    </a:solidFill>
                  </a:tcPr>
                </a:tc>
                <a:extLst>
                  <a:ext uri="{0D108BD9-81ED-4DB2-BD59-A6C34878D82A}">
                    <a16:rowId xmlns:a16="http://schemas.microsoft.com/office/drawing/2014/main" val="1389199884"/>
                  </a:ext>
                </a:extLst>
              </a:tr>
              <a:tr h="370840">
                <a:tc>
                  <a:txBody>
                    <a:bodyPr/>
                    <a:lstStyle/>
                    <a:p>
                      <a:pPr algn="l"/>
                      <a:r>
                        <a:rPr lang="en-IN" sz="1200" dirty="0">
                          <a:solidFill>
                            <a:schemeClr val="tx1"/>
                          </a:solidFill>
                        </a:rPr>
                        <a:t>Contacts</a:t>
                      </a:r>
                    </a:p>
                  </a:txBody>
                  <a:tcPr anchor="ctr">
                    <a:solidFill>
                      <a:schemeClr val="accent3">
                        <a:lumMod val="60000"/>
                        <a:lumOff val="40000"/>
                      </a:schemeClr>
                    </a:solidFill>
                  </a:tcPr>
                </a:tc>
                <a:tc>
                  <a:txBody>
                    <a:bodyPr/>
                    <a:lstStyle/>
                    <a:p>
                      <a:pPr algn="l"/>
                      <a:r>
                        <a:rPr lang="en-IN" sz="1200" dirty="0">
                          <a:solidFill>
                            <a:schemeClr val="tx1"/>
                          </a:solidFill>
                        </a:rPr>
                        <a:t>Contacts</a:t>
                      </a:r>
                    </a:p>
                  </a:txBody>
                  <a:tcPr anchor="ctr">
                    <a:solidFill>
                      <a:schemeClr val="accent1">
                        <a:lumMod val="40000"/>
                        <a:lumOff val="60000"/>
                      </a:schemeClr>
                    </a:solidFill>
                  </a:tcPr>
                </a:tc>
                <a:extLst>
                  <a:ext uri="{0D108BD9-81ED-4DB2-BD59-A6C34878D82A}">
                    <a16:rowId xmlns:a16="http://schemas.microsoft.com/office/drawing/2014/main" val="3968492776"/>
                  </a:ext>
                </a:extLst>
              </a:tr>
              <a:tr h="370840">
                <a:tc>
                  <a:txBody>
                    <a:bodyPr/>
                    <a:lstStyle/>
                    <a:p>
                      <a:pPr algn="l"/>
                      <a:r>
                        <a:rPr lang="en-IN" sz="1200" dirty="0">
                          <a:solidFill>
                            <a:schemeClr val="tx1"/>
                          </a:solidFill>
                        </a:rPr>
                        <a:t>Notes</a:t>
                      </a:r>
                    </a:p>
                  </a:txBody>
                  <a:tcPr anchor="ctr">
                    <a:solidFill>
                      <a:schemeClr val="accent3">
                        <a:lumMod val="20000"/>
                        <a:lumOff val="80000"/>
                      </a:schemeClr>
                    </a:solidFill>
                  </a:tcPr>
                </a:tc>
                <a:tc>
                  <a:txBody>
                    <a:bodyPr/>
                    <a:lstStyle/>
                    <a:p>
                      <a:pPr algn="l"/>
                      <a:r>
                        <a:rPr lang="en-IN" sz="1200" dirty="0">
                          <a:solidFill>
                            <a:schemeClr val="tx1"/>
                          </a:solidFill>
                        </a:rPr>
                        <a:t>Notes</a:t>
                      </a:r>
                    </a:p>
                  </a:txBody>
                  <a:tcPr anchor="ctr">
                    <a:solidFill>
                      <a:schemeClr val="accent1">
                        <a:lumMod val="20000"/>
                        <a:lumOff val="80000"/>
                      </a:schemeClr>
                    </a:solidFill>
                  </a:tcPr>
                </a:tc>
                <a:extLst>
                  <a:ext uri="{0D108BD9-81ED-4DB2-BD59-A6C34878D82A}">
                    <a16:rowId xmlns:a16="http://schemas.microsoft.com/office/drawing/2014/main" val="266046653"/>
                  </a:ext>
                </a:extLst>
              </a:tr>
              <a:tr h="370840">
                <a:tc>
                  <a:txBody>
                    <a:bodyPr/>
                    <a:lstStyle/>
                    <a:p>
                      <a:pPr algn="l"/>
                      <a:r>
                        <a:rPr lang="en-IN" sz="1200" dirty="0">
                          <a:solidFill>
                            <a:schemeClr val="tx1"/>
                          </a:solidFill>
                        </a:rPr>
                        <a:t>Registered Deals</a:t>
                      </a:r>
                    </a:p>
                  </a:txBody>
                  <a:tcPr anchor="ctr">
                    <a:solidFill>
                      <a:schemeClr val="accent3">
                        <a:lumMod val="60000"/>
                        <a:lumOff val="40000"/>
                      </a:schemeClr>
                    </a:solidFill>
                  </a:tcPr>
                </a:tc>
                <a:tc>
                  <a:txBody>
                    <a:bodyPr/>
                    <a:lstStyle/>
                    <a:p>
                      <a:pPr algn="l"/>
                      <a:r>
                        <a:rPr lang="en-IN" sz="1200" dirty="0">
                          <a:solidFill>
                            <a:schemeClr val="tx1"/>
                          </a:solidFill>
                        </a:rPr>
                        <a:t>Opportunity</a:t>
                      </a:r>
                    </a:p>
                  </a:txBody>
                  <a:tcPr anchor="ctr">
                    <a:solidFill>
                      <a:schemeClr val="accent1">
                        <a:lumMod val="40000"/>
                        <a:lumOff val="60000"/>
                      </a:schemeClr>
                    </a:solidFill>
                  </a:tcPr>
                </a:tc>
                <a:extLst>
                  <a:ext uri="{0D108BD9-81ED-4DB2-BD59-A6C34878D82A}">
                    <a16:rowId xmlns:a16="http://schemas.microsoft.com/office/drawing/2014/main" val="2587372154"/>
                  </a:ext>
                </a:extLst>
              </a:tr>
            </a:tbl>
          </a:graphicData>
        </a:graphic>
      </p:graphicFrame>
    </p:spTree>
    <p:extLst>
      <p:ext uri="{BB962C8B-B14F-4D97-AF65-F5344CB8AC3E}">
        <p14:creationId xmlns:p14="http://schemas.microsoft.com/office/powerpoint/2010/main" val="24253807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C3DD2A7-2C3B-40CC-B0CF-A313C4F0D92D}"/>
              </a:ext>
            </a:extLst>
          </p:cNvPr>
          <p:cNvSpPr/>
          <p:nvPr/>
        </p:nvSpPr>
        <p:spPr>
          <a:xfrm>
            <a:off x="6100766" y="648288"/>
            <a:ext cx="2809865" cy="3828015"/>
          </a:xfrm>
          <a:prstGeom prst="rect">
            <a:avLst/>
          </a:prstGeom>
          <a:ln/>
        </p:spPr>
        <p:style>
          <a:lnRef idx="2">
            <a:schemeClr val="accent1"/>
          </a:lnRef>
          <a:fillRef idx="1">
            <a:schemeClr val="lt1"/>
          </a:fillRef>
          <a:effectRef idx="0">
            <a:schemeClr val="accent1"/>
          </a:effectRef>
          <a:fontRef idx="minor">
            <a:schemeClr val="dk1"/>
          </a:fontRef>
        </p:style>
        <p:txBody>
          <a:bodyPr tIns="91440" bIns="91440" rtlCol="0" anchor="t"/>
          <a:lstStyle/>
          <a:p>
            <a:r>
              <a:rPr lang="en-IN" b="1" dirty="0">
                <a:solidFill>
                  <a:schemeClr val="bg2">
                    <a:lumMod val="25000"/>
                  </a:schemeClr>
                </a:solidFill>
              </a:rPr>
              <a:t>Complete</a:t>
            </a:r>
          </a:p>
          <a:p>
            <a:pPr marL="84138"/>
            <a:endParaRPr lang="en-IN" b="1" dirty="0">
              <a:solidFill>
                <a:schemeClr val="bg2">
                  <a:lumMod val="25000"/>
                </a:schemeClr>
              </a:solidFill>
            </a:endParaRPr>
          </a:p>
          <a:p>
            <a:pPr marL="228600" indent="-228600">
              <a:buFont typeface="+mj-lt"/>
              <a:buAutoNum type="arabicPeriod"/>
            </a:pPr>
            <a:r>
              <a:rPr lang="en-IN" sz="900" b="1" dirty="0">
                <a:solidFill>
                  <a:schemeClr val="bg2">
                    <a:lumMod val="25000"/>
                  </a:schemeClr>
                </a:solidFill>
              </a:rPr>
              <a:t>Sync Direction</a:t>
            </a:r>
          </a:p>
          <a:p>
            <a:pPr marL="457200" lvl="1" indent="-228600">
              <a:buFont typeface="Courier New" panose="02070309020205020404" pitchFamily="49" charset="0"/>
              <a:buChar char="o"/>
            </a:pPr>
            <a:r>
              <a:rPr lang="en-IN" sz="900" dirty="0">
                <a:solidFill>
                  <a:schemeClr val="bg2">
                    <a:lumMod val="25000"/>
                  </a:schemeClr>
                </a:solidFill>
              </a:rPr>
              <a:t>Uni-directional sync </a:t>
            </a:r>
            <a:br>
              <a:rPr lang="en-IN" sz="900" dirty="0">
                <a:solidFill>
                  <a:schemeClr val="bg2">
                    <a:lumMod val="25000"/>
                  </a:schemeClr>
                </a:solidFill>
              </a:rPr>
            </a:br>
            <a:r>
              <a:rPr lang="en-IN" sz="900" dirty="0">
                <a:solidFill>
                  <a:schemeClr val="bg2">
                    <a:lumMod val="25000"/>
                  </a:schemeClr>
                </a:solidFill>
              </a:rPr>
              <a:t>(CRM overwrites UPM)</a:t>
            </a:r>
          </a:p>
          <a:p>
            <a:pPr marL="228600" indent="-228600"/>
            <a:endParaRPr lang="en-IN" sz="900" dirty="0">
              <a:solidFill>
                <a:schemeClr val="bg2">
                  <a:lumMod val="25000"/>
                </a:schemeClr>
              </a:solidFill>
            </a:endParaRPr>
          </a:p>
          <a:p>
            <a:pPr marL="228600" indent="-228600">
              <a:buFont typeface="+mj-lt"/>
              <a:buAutoNum type="arabicPeriod" startAt="2"/>
            </a:pPr>
            <a:r>
              <a:rPr lang="en-IN" sz="900" b="1" dirty="0">
                <a:solidFill>
                  <a:schemeClr val="bg2">
                    <a:lumMod val="25000"/>
                  </a:schemeClr>
                </a:solidFill>
              </a:rPr>
              <a:t>Field Mapping</a:t>
            </a:r>
          </a:p>
          <a:p>
            <a:pPr marL="457200" lvl="1" indent="-228600">
              <a:buFont typeface="Courier New" panose="02070309020205020404" pitchFamily="49" charset="0"/>
              <a:buChar char="o"/>
            </a:pPr>
            <a:r>
              <a:rPr lang="en-IN" sz="900" dirty="0">
                <a:solidFill>
                  <a:schemeClr val="bg2">
                    <a:lumMod val="25000"/>
                  </a:schemeClr>
                </a:solidFill>
              </a:rPr>
              <a:t>Selective Fields from UPM to CRM</a:t>
            </a:r>
          </a:p>
          <a:p>
            <a:pPr marL="228600" indent="-228600"/>
            <a:endParaRPr lang="en-IN" sz="900" dirty="0">
              <a:solidFill>
                <a:schemeClr val="bg2">
                  <a:lumMod val="25000"/>
                </a:schemeClr>
              </a:solidFill>
            </a:endParaRPr>
          </a:p>
          <a:p>
            <a:pPr marL="228600" indent="-228600">
              <a:buAutoNum type="arabicPeriod" startAt="3"/>
            </a:pPr>
            <a:r>
              <a:rPr lang="en-IN" sz="900" b="1" dirty="0">
                <a:solidFill>
                  <a:schemeClr val="bg2">
                    <a:lumMod val="25000"/>
                  </a:schemeClr>
                </a:solidFill>
              </a:rPr>
              <a:t>Lead Distribution</a:t>
            </a:r>
          </a:p>
          <a:p>
            <a:pPr marL="457200" lvl="2" indent="-228600">
              <a:buFont typeface="Courier New" panose="02070309020205020404" pitchFamily="49" charset="0"/>
              <a:buChar char="o"/>
            </a:pPr>
            <a:r>
              <a:rPr lang="en-IN" sz="900" dirty="0">
                <a:solidFill>
                  <a:schemeClr val="bg2">
                    <a:lumMod val="25000"/>
                  </a:schemeClr>
                </a:solidFill>
              </a:rPr>
              <a:t>Lead assignment from CRM to UPM as Named or Open Accounts</a:t>
            </a:r>
          </a:p>
          <a:p>
            <a:pPr marL="228600" lvl="2" indent="-228600">
              <a:buNone/>
            </a:pPr>
            <a:endParaRPr lang="en-IN" sz="900" b="1" dirty="0">
              <a:solidFill>
                <a:schemeClr val="bg2">
                  <a:lumMod val="25000"/>
                </a:schemeClr>
              </a:solidFill>
            </a:endParaRPr>
          </a:p>
          <a:p>
            <a:pPr marL="228600" indent="-228600">
              <a:buAutoNum type="arabicPeriod" startAt="3"/>
            </a:pPr>
            <a:r>
              <a:rPr lang="en-IN" sz="900" b="1" dirty="0">
                <a:solidFill>
                  <a:schemeClr val="bg2">
                    <a:lumMod val="25000"/>
                  </a:schemeClr>
                </a:solidFill>
              </a:rPr>
              <a:t>Access Rights</a:t>
            </a:r>
          </a:p>
          <a:p>
            <a:pPr marL="457200" lvl="2" indent="-228600">
              <a:buFont typeface="Courier New" panose="02070309020205020404" pitchFamily="49" charset="0"/>
              <a:buChar char="o"/>
            </a:pPr>
            <a:r>
              <a:rPr lang="en-IN" sz="900" dirty="0">
                <a:solidFill>
                  <a:schemeClr val="bg2">
                    <a:lumMod val="25000"/>
                  </a:schemeClr>
                </a:solidFill>
              </a:rPr>
              <a:t>Partner access UPM and Partner CRM (occasional)</a:t>
            </a:r>
          </a:p>
          <a:p>
            <a:pPr marL="457200" lvl="2" indent="-228600">
              <a:buFont typeface="Courier New" panose="02070309020205020404" pitchFamily="49" charset="0"/>
              <a:buChar char="o"/>
            </a:pPr>
            <a:r>
              <a:rPr lang="en-IN" sz="900" dirty="0">
                <a:solidFill>
                  <a:schemeClr val="bg2">
                    <a:lumMod val="25000"/>
                  </a:schemeClr>
                </a:solidFill>
              </a:rPr>
              <a:t>Admin access both with primary access set based on changes to be made</a:t>
            </a:r>
          </a:p>
          <a:p>
            <a:pPr marL="228600" lvl="2" indent="-228600">
              <a:buNone/>
            </a:pPr>
            <a:endParaRPr lang="en-IN" sz="900" dirty="0">
              <a:solidFill>
                <a:schemeClr val="bg2">
                  <a:lumMod val="25000"/>
                </a:schemeClr>
              </a:solidFill>
            </a:endParaRPr>
          </a:p>
          <a:p>
            <a:pPr marL="228600" indent="-228600">
              <a:buAutoNum type="arabicPeriod" startAt="3"/>
            </a:pPr>
            <a:r>
              <a:rPr lang="en-IN" sz="900" b="1" dirty="0">
                <a:solidFill>
                  <a:schemeClr val="bg2">
                    <a:lumMod val="25000"/>
                  </a:schemeClr>
                </a:solidFill>
              </a:rPr>
              <a:t>Email Alerts</a:t>
            </a:r>
          </a:p>
          <a:p>
            <a:pPr marL="457200" lvl="2" indent="-228600">
              <a:buFont typeface="Courier New" panose="02070309020205020404" pitchFamily="49" charset="0"/>
              <a:buChar char="o"/>
            </a:pPr>
            <a:r>
              <a:rPr lang="en-IN" sz="900" dirty="0">
                <a:solidFill>
                  <a:schemeClr val="bg2">
                    <a:lumMod val="25000"/>
                  </a:schemeClr>
                </a:solidFill>
              </a:rPr>
              <a:t>For approvals, status etc based on defined rules</a:t>
            </a:r>
          </a:p>
          <a:p>
            <a:pPr marL="228600" lvl="2" indent="-228600">
              <a:buFont typeface="Wingdings" panose="05000000000000000000" pitchFamily="2" charset="2"/>
              <a:buChar char="q"/>
            </a:pPr>
            <a:endParaRPr lang="en-IN" sz="900" dirty="0">
              <a:solidFill>
                <a:schemeClr val="bg2">
                  <a:lumMod val="25000"/>
                </a:schemeClr>
              </a:solidFill>
            </a:endParaRPr>
          </a:p>
          <a:p>
            <a:pPr marL="228600" indent="-228600">
              <a:buAutoNum type="arabicPeriod" startAt="3"/>
            </a:pPr>
            <a:r>
              <a:rPr lang="en-IN" sz="900" b="1" dirty="0">
                <a:solidFill>
                  <a:schemeClr val="bg2">
                    <a:lumMod val="25000"/>
                  </a:schemeClr>
                </a:solidFill>
              </a:rPr>
              <a:t>Mobile App</a:t>
            </a:r>
          </a:p>
          <a:p>
            <a:pPr marL="457200" lvl="2" indent="-228600">
              <a:buFont typeface="Courier New" panose="02070309020205020404" pitchFamily="49" charset="0"/>
              <a:buChar char="o"/>
            </a:pPr>
            <a:r>
              <a:rPr lang="en-IN" sz="900" dirty="0">
                <a:solidFill>
                  <a:schemeClr val="bg2">
                    <a:lumMod val="25000"/>
                  </a:schemeClr>
                </a:solidFill>
              </a:rPr>
              <a:t>Selective rule setup from the desktop version</a:t>
            </a:r>
          </a:p>
        </p:txBody>
      </p:sp>
      <p:sp>
        <p:nvSpPr>
          <p:cNvPr id="16" name="Rectangle 15">
            <a:extLst>
              <a:ext uri="{FF2B5EF4-FFF2-40B4-BE49-F238E27FC236}">
                <a16:creationId xmlns:a16="http://schemas.microsoft.com/office/drawing/2014/main" id="{335E6574-E07D-4B59-9BC1-3AD61B431B77}"/>
              </a:ext>
            </a:extLst>
          </p:cNvPr>
          <p:cNvSpPr/>
          <p:nvPr/>
        </p:nvSpPr>
        <p:spPr>
          <a:xfrm>
            <a:off x="3165933" y="648288"/>
            <a:ext cx="2809865" cy="3828015"/>
          </a:xfrm>
          <a:prstGeom prst="rect">
            <a:avLst/>
          </a:prstGeom>
          <a:ln/>
        </p:spPr>
        <p:style>
          <a:lnRef idx="2">
            <a:schemeClr val="accent3"/>
          </a:lnRef>
          <a:fillRef idx="1">
            <a:schemeClr val="lt1"/>
          </a:fillRef>
          <a:effectRef idx="0">
            <a:schemeClr val="accent3"/>
          </a:effectRef>
          <a:fontRef idx="minor">
            <a:schemeClr val="dk1"/>
          </a:fontRef>
        </p:style>
        <p:txBody>
          <a:bodyPr tIns="91440" bIns="91440" rtlCol="0" anchor="t"/>
          <a:lstStyle/>
          <a:p>
            <a:r>
              <a:rPr lang="en-IN" b="1" dirty="0">
                <a:solidFill>
                  <a:schemeClr val="bg2">
                    <a:lumMod val="25000"/>
                  </a:schemeClr>
                </a:solidFill>
              </a:rPr>
              <a:t>Advanced</a:t>
            </a:r>
          </a:p>
          <a:p>
            <a:pPr marL="84138"/>
            <a:endParaRPr lang="en-IN" b="1" dirty="0">
              <a:solidFill>
                <a:schemeClr val="bg2">
                  <a:lumMod val="25000"/>
                </a:schemeClr>
              </a:solidFill>
            </a:endParaRPr>
          </a:p>
          <a:p>
            <a:pPr marL="228600" indent="-228600">
              <a:buFont typeface="+mj-lt"/>
              <a:buAutoNum type="arabicPeriod"/>
            </a:pPr>
            <a:r>
              <a:rPr lang="en-IN" sz="900" b="1" dirty="0">
                <a:solidFill>
                  <a:schemeClr val="bg2">
                    <a:lumMod val="25000"/>
                  </a:schemeClr>
                </a:solidFill>
              </a:rPr>
              <a:t>Sync Direction</a:t>
            </a:r>
          </a:p>
          <a:p>
            <a:pPr marL="457200" lvl="1" indent="-228600">
              <a:buFont typeface="Courier New" panose="02070309020205020404" pitchFamily="49" charset="0"/>
              <a:buChar char="o"/>
            </a:pPr>
            <a:r>
              <a:rPr lang="en-IN" sz="900" dirty="0">
                <a:solidFill>
                  <a:schemeClr val="bg2">
                    <a:lumMod val="25000"/>
                  </a:schemeClr>
                </a:solidFill>
              </a:rPr>
              <a:t>Bi-directional sync </a:t>
            </a:r>
            <a:br>
              <a:rPr lang="en-IN" sz="900" dirty="0">
                <a:solidFill>
                  <a:schemeClr val="bg2">
                    <a:lumMod val="25000"/>
                  </a:schemeClr>
                </a:solidFill>
              </a:rPr>
            </a:br>
            <a:r>
              <a:rPr lang="en-IN" sz="900" dirty="0">
                <a:solidFill>
                  <a:schemeClr val="bg2">
                    <a:lumMod val="25000"/>
                  </a:schemeClr>
                </a:solidFill>
              </a:rPr>
              <a:t>(both systems can overwrite based on last modified time stamp)</a:t>
            </a:r>
          </a:p>
          <a:p>
            <a:pPr marL="228600" indent="-228600"/>
            <a:endParaRPr lang="en-IN" sz="900" dirty="0">
              <a:solidFill>
                <a:schemeClr val="bg2">
                  <a:lumMod val="25000"/>
                </a:schemeClr>
              </a:solidFill>
            </a:endParaRPr>
          </a:p>
          <a:p>
            <a:pPr marL="228600" indent="-228600">
              <a:buFont typeface="+mj-lt"/>
              <a:buAutoNum type="arabicPeriod" startAt="2"/>
            </a:pPr>
            <a:r>
              <a:rPr lang="en-IN" sz="900" b="1" dirty="0">
                <a:solidFill>
                  <a:schemeClr val="bg2">
                    <a:lumMod val="25000"/>
                  </a:schemeClr>
                </a:solidFill>
              </a:rPr>
              <a:t>Field Mapping</a:t>
            </a:r>
          </a:p>
          <a:p>
            <a:pPr marL="457200" lvl="1" indent="-228600">
              <a:buFont typeface="Courier New" panose="02070309020205020404" pitchFamily="49" charset="0"/>
              <a:buChar char="o"/>
            </a:pPr>
            <a:r>
              <a:rPr lang="en-IN" sz="900" dirty="0">
                <a:solidFill>
                  <a:schemeClr val="bg2">
                    <a:lumMod val="25000"/>
                  </a:schemeClr>
                </a:solidFill>
              </a:rPr>
              <a:t>Selective Fields from UPM to CRM</a:t>
            </a:r>
          </a:p>
          <a:p>
            <a:pPr marL="228600" indent="-228600"/>
            <a:endParaRPr lang="en-IN" sz="900" dirty="0">
              <a:solidFill>
                <a:schemeClr val="bg2">
                  <a:lumMod val="25000"/>
                </a:schemeClr>
              </a:solidFill>
            </a:endParaRPr>
          </a:p>
          <a:p>
            <a:pPr marL="228600" indent="-228600">
              <a:buAutoNum type="arabicPeriod" startAt="3"/>
            </a:pPr>
            <a:r>
              <a:rPr lang="en-IN" sz="900" b="1" dirty="0">
                <a:solidFill>
                  <a:schemeClr val="bg2">
                    <a:lumMod val="25000"/>
                  </a:schemeClr>
                </a:solidFill>
              </a:rPr>
              <a:t>Access Rights</a:t>
            </a:r>
          </a:p>
          <a:p>
            <a:pPr marL="457200" lvl="2" indent="-228600">
              <a:buFont typeface="Courier New" panose="02070309020205020404" pitchFamily="49" charset="0"/>
              <a:buChar char="o"/>
            </a:pPr>
            <a:r>
              <a:rPr lang="en-IN" sz="900" dirty="0">
                <a:solidFill>
                  <a:schemeClr val="bg2">
                    <a:lumMod val="25000"/>
                  </a:schemeClr>
                </a:solidFill>
              </a:rPr>
              <a:t>Partner access UPM and Partner CRM (occasional)</a:t>
            </a:r>
          </a:p>
          <a:p>
            <a:pPr marL="457200" lvl="2" indent="-228600">
              <a:buFont typeface="Courier New" panose="02070309020205020404" pitchFamily="49" charset="0"/>
              <a:buChar char="o"/>
            </a:pPr>
            <a:r>
              <a:rPr lang="en-IN" sz="900" dirty="0">
                <a:solidFill>
                  <a:schemeClr val="bg2">
                    <a:lumMod val="25000"/>
                  </a:schemeClr>
                </a:solidFill>
              </a:rPr>
              <a:t>Admin access both with primary access set based on changes to be made</a:t>
            </a:r>
          </a:p>
          <a:p>
            <a:pPr marL="228600" lvl="2" indent="-228600">
              <a:buNone/>
            </a:pPr>
            <a:endParaRPr lang="en-IN" sz="900" dirty="0">
              <a:solidFill>
                <a:schemeClr val="bg2">
                  <a:lumMod val="25000"/>
                </a:schemeClr>
              </a:solidFill>
            </a:endParaRPr>
          </a:p>
          <a:p>
            <a:pPr marL="228600" indent="-228600">
              <a:buAutoNum type="arabicPeriod" startAt="3"/>
            </a:pPr>
            <a:r>
              <a:rPr lang="en-IN" sz="900" b="1" dirty="0">
                <a:solidFill>
                  <a:schemeClr val="bg2">
                    <a:lumMod val="25000"/>
                  </a:schemeClr>
                </a:solidFill>
              </a:rPr>
              <a:t>Email Alerts</a:t>
            </a:r>
          </a:p>
          <a:p>
            <a:pPr marL="457200" lvl="2" indent="-228600">
              <a:buFont typeface="Courier New" panose="02070309020205020404" pitchFamily="49" charset="0"/>
              <a:buChar char="o"/>
            </a:pPr>
            <a:r>
              <a:rPr lang="en-IN" sz="900" dirty="0">
                <a:solidFill>
                  <a:schemeClr val="bg2">
                    <a:lumMod val="25000"/>
                  </a:schemeClr>
                </a:solidFill>
              </a:rPr>
              <a:t>For approvals, status etc based on defined rules</a:t>
            </a:r>
          </a:p>
          <a:p>
            <a:pPr marL="228600" lvl="2" indent="-228600">
              <a:buFont typeface="Wingdings" panose="05000000000000000000" pitchFamily="2" charset="2"/>
              <a:buChar char="q"/>
            </a:pPr>
            <a:endParaRPr lang="en-IN" sz="900" dirty="0">
              <a:solidFill>
                <a:schemeClr val="bg2">
                  <a:lumMod val="25000"/>
                </a:schemeClr>
              </a:solidFill>
            </a:endParaRPr>
          </a:p>
          <a:p>
            <a:pPr marL="228600" indent="-228600">
              <a:buAutoNum type="arabicPeriod" startAt="3"/>
            </a:pPr>
            <a:r>
              <a:rPr lang="en-IN" sz="900" b="1" dirty="0">
                <a:solidFill>
                  <a:schemeClr val="bg2">
                    <a:lumMod val="25000"/>
                  </a:schemeClr>
                </a:solidFill>
              </a:rPr>
              <a:t>Mobile App</a:t>
            </a:r>
          </a:p>
          <a:p>
            <a:pPr marL="457200" lvl="2" indent="-228600">
              <a:buFont typeface="Courier New" panose="02070309020205020404" pitchFamily="49" charset="0"/>
              <a:buChar char="o"/>
            </a:pPr>
            <a:r>
              <a:rPr lang="en-IN" sz="900" dirty="0">
                <a:solidFill>
                  <a:schemeClr val="bg2">
                    <a:lumMod val="25000"/>
                  </a:schemeClr>
                </a:solidFill>
              </a:rPr>
              <a:t>Selective rule setup from the desktop version</a:t>
            </a:r>
          </a:p>
        </p:txBody>
      </p:sp>
      <p:sp>
        <p:nvSpPr>
          <p:cNvPr id="15" name="Rectangle 14">
            <a:extLst>
              <a:ext uri="{FF2B5EF4-FFF2-40B4-BE49-F238E27FC236}">
                <a16:creationId xmlns:a16="http://schemas.microsoft.com/office/drawing/2014/main" id="{A1FC102B-8CB4-4D53-BA1C-67A1004D2A33}"/>
              </a:ext>
            </a:extLst>
          </p:cNvPr>
          <p:cNvSpPr/>
          <p:nvPr/>
        </p:nvSpPr>
        <p:spPr>
          <a:xfrm>
            <a:off x="230397" y="652522"/>
            <a:ext cx="2809865" cy="3828015"/>
          </a:xfrm>
          <a:prstGeom prst="rect">
            <a:avLst/>
          </a:prstGeom>
          <a:ln/>
        </p:spPr>
        <p:style>
          <a:lnRef idx="2">
            <a:schemeClr val="accent2"/>
          </a:lnRef>
          <a:fillRef idx="1">
            <a:schemeClr val="lt1"/>
          </a:fillRef>
          <a:effectRef idx="0">
            <a:schemeClr val="accent2"/>
          </a:effectRef>
          <a:fontRef idx="minor">
            <a:schemeClr val="dk1"/>
          </a:fontRef>
        </p:style>
        <p:txBody>
          <a:bodyPr tIns="91440" bIns="91440" rtlCol="0" anchor="t"/>
          <a:lstStyle/>
          <a:p>
            <a:r>
              <a:rPr lang="en-IN" b="1" dirty="0">
                <a:solidFill>
                  <a:schemeClr val="bg2">
                    <a:lumMod val="25000"/>
                  </a:schemeClr>
                </a:solidFill>
              </a:rPr>
              <a:t>Basic</a:t>
            </a:r>
          </a:p>
          <a:p>
            <a:pPr marL="84138"/>
            <a:endParaRPr lang="en-IN" b="1" dirty="0">
              <a:solidFill>
                <a:schemeClr val="bg2">
                  <a:lumMod val="25000"/>
                </a:schemeClr>
              </a:solidFill>
            </a:endParaRPr>
          </a:p>
          <a:p>
            <a:pPr marL="228600" indent="-228600">
              <a:buFont typeface="+mj-lt"/>
              <a:buAutoNum type="arabicPeriod"/>
            </a:pPr>
            <a:r>
              <a:rPr lang="en-IN" sz="900" b="1" dirty="0">
                <a:solidFill>
                  <a:schemeClr val="bg2">
                    <a:lumMod val="25000"/>
                  </a:schemeClr>
                </a:solidFill>
              </a:rPr>
              <a:t>Sync Direction</a:t>
            </a:r>
          </a:p>
          <a:p>
            <a:pPr marL="457200" lvl="1" indent="-228600">
              <a:buFont typeface="Courier New" panose="02070309020205020404" pitchFamily="49" charset="0"/>
              <a:buChar char="o"/>
            </a:pPr>
            <a:r>
              <a:rPr lang="en-IN" sz="900" dirty="0">
                <a:solidFill>
                  <a:schemeClr val="bg2">
                    <a:lumMod val="25000"/>
                  </a:schemeClr>
                </a:solidFill>
              </a:rPr>
              <a:t>Uni-directional sync </a:t>
            </a:r>
            <a:br>
              <a:rPr lang="en-IN" sz="900" dirty="0">
                <a:solidFill>
                  <a:schemeClr val="bg2">
                    <a:lumMod val="25000"/>
                  </a:schemeClr>
                </a:solidFill>
              </a:rPr>
            </a:br>
            <a:r>
              <a:rPr lang="en-IN" sz="900" dirty="0">
                <a:solidFill>
                  <a:schemeClr val="bg2">
                    <a:lumMod val="25000"/>
                  </a:schemeClr>
                </a:solidFill>
              </a:rPr>
              <a:t>(CRM overwrites UPM)</a:t>
            </a:r>
          </a:p>
          <a:p>
            <a:pPr marL="228600" indent="-228600"/>
            <a:endParaRPr lang="en-IN" sz="900" dirty="0">
              <a:solidFill>
                <a:schemeClr val="bg2">
                  <a:lumMod val="25000"/>
                </a:schemeClr>
              </a:solidFill>
            </a:endParaRPr>
          </a:p>
          <a:p>
            <a:pPr marL="228600" indent="-228600">
              <a:buFont typeface="+mj-lt"/>
              <a:buAutoNum type="arabicPeriod" startAt="2"/>
            </a:pPr>
            <a:r>
              <a:rPr lang="en-IN" sz="900" b="1" dirty="0">
                <a:solidFill>
                  <a:schemeClr val="bg2">
                    <a:lumMod val="25000"/>
                  </a:schemeClr>
                </a:solidFill>
              </a:rPr>
              <a:t>Field Mapping</a:t>
            </a:r>
          </a:p>
          <a:p>
            <a:pPr marL="457200" lvl="1" indent="-228600">
              <a:buFont typeface="Courier New" panose="02070309020205020404" pitchFamily="49" charset="0"/>
              <a:buChar char="o"/>
            </a:pPr>
            <a:r>
              <a:rPr lang="en-IN" sz="900" dirty="0">
                <a:solidFill>
                  <a:schemeClr val="bg2">
                    <a:lumMod val="25000"/>
                  </a:schemeClr>
                </a:solidFill>
              </a:rPr>
              <a:t>Entire UPM form syncs with CRM</a:t>
            </a:r>
          </a:p>
          <a:p>
            <a:pPr marL="228600" indent="-228600"/>
            <a:endParaRPr lang="en-IN" sz="900" dirty="0">
              <a:solidFill>
                <a:schemeClr val="bg2">
                  <a:lumMod val="25000"/>
                </a:schemeClr>
              </a:solidFill>
            </a:endParaRPr>
          </a:p>
          <a:p>
            <a:pPr marL="228600" indent="-228600">
              <a:buAutoNum type="arabicPeriod" startAt="3"/>
            </a:pPr>
            <a:r>
              <a:rPr lang="en-IN" sz="900" b="1" dirty="0">
                <a:solidFill>
                  <a:schemeClr val="bg2">
                    <a:lumMod val="25000"/>
                  </a:schemeClr>
                </a:solidFill>
              </a:rPr>
              <a:t>Access Rights</a:t>
            </a:r>
          </a:p>
          <a:p>
            <a:pPr marL="457200" lvl="2" indent="-228600">
              <a:buFont typeface="Courier New" panose="02070309020205020404" pitchFamily="49" charset="0"/>
              <a:buChar char="o"/>
            </a:pPr>
            <a:r>
              <a:rPr lang="en-IN" sz="900" dirty="0">
                <a:solidFill>
                  <a:schemeClr val="bg2">
                    <a:lumMod val="25000"/>
                  </a:schemeClr>
                </a:solidFill>
              </a:rPr>
              <a:t>Partner access UPM</a:t>
            </a:r>
          </a:p>
          <a:p>
            <a:pPr marL="457200" lvl="2" indent="-228600">
              <a:buFont typeface="Courier New" panose="02070309020205020404" pitchFamily="49" charset="0"/>
              <a:buChar char="o"/>
            </a:pPr>
            <a:r>
              <a:rPr lang="en-IN" sz="900" dirty="0">
                <a:solidFill>
                  <a:schemeClr val="bg2">
                    <a:lumMod val="25000"/>
                  </a:schemeClr>
                </a:solidFill>
              </a:rPr>
              <a:t>Admin access CRM</a:t>
            </a:r>
          </a:p>
          <a:p>
            <a:pPr marL="457200" lvl="2" indent="-228600">
              <a:buFont typeface="Courier New" panose="02070309020205020404" pitchFamily="49" charset="0"/>
              <a:buChar char="o"/>
            </a:pPr>
            <a:r>
              <a:rPr lang="en-IN" sz="900" dirty="0">
                <a:solidFill>
                  <a:schemeClr val="bg2">
                    <a:lumMod val="25000"/>
                  </a:schemeClr>
                </a:solidFill>
              </a:rPr>
              <a:t>CAM access CRM (occasional)</a:t>
            </a:r>
          </a:p>
          <a:p>
            <a:pPr marL="228600" indent="-228600">
              <a:buAutoNum type="arabicPeriod" startAt="3"/>
            </a:pPr>
            <a:endParaRPr lang="en-IN" sz="900" dirty="0">
              <a:solidFill>
                <a:schemeClr val="bg2">
                  <a:lumMod val="25000"/>
                </a:schemeClr>
              </a:solidFill>
            </a:endParaRPr>
          </a:p>
          <a:p>
            <a:pPr marL="228600" indent="-228600">
              <a:buAutoNum type="arabicPeriod" startAt="3"/>
            </a:pPr>
            <a:r>
              <a:rPr lang="en-IN" sz="900" b="1" dirty="0">
                <a:solidFill>
                  <a:schemeClr val="bg2">
                    <a:lumMod val="25000"/>
                  </a:schemeClr>
                </a:solidFill>
              </a:rPr>
              <a:t>Email Alerts</a:t>
            </a:r>
          </a:p>
          <a:p>
            <a:pPr marL="457200" lvl="2" indent="-228600">
              <a:buFont typeface="Courier New" panose="02070309020205020404" pitchFamily="49" charset="0"/>
              <a:buChar char="o"/>
            </a:pPr>
            <a:r>
              <a:rPr lang="en-IN" sz="900" dirty="0">
                <a:solidFill>
                  <a:schemeClr val="bg2">
                    <a:lumMod val="25000"/>
                  </a:schemeClr>
                </a:solidFill>
              </a:rPr>
              <a:t>For approvals, status etc based on defined rules</a:t>
            </a:r>
          </a:p>
          <a:p>
            <a:pPr marL="228600" lvl="2" indent="-228600">
              <a:buFont typeface="Wingdings" panose="05000000000000000000" pitchFamily="2" charset="2"/>
              <a:buChar char="q"/>
            </a:pPr>
            <a:endParaRPr lang="en-IN" sz="900" dirty="0">
              <a:solidFill>
                <a:schemeClr val="bg2">
                  <a:lumMod val="25000"/>
                </a:schemeClr>
              </a:solidFill>
            </a:endParaRPr>
          </a:p>
          <a:p>
            <a:pPr marL="228600" indent="-228600">
              <a:buAutoNum type="arabicPeriod" startAt="3"/>
            </a:pPr>
            <a:r>
              <a:rPr lang="en-IN" sz="900" b="1" dirty="0">
                <a:solidFill>
                  <a:schemeClr val="bg2">
                    <a:lumMod val="25000"/>
                  </a:schemeClr>
                </a:solidFill>
              </a:rPr>
              <a:t>Mobile App</a:t>
            </a:r>
          </a:p>
          <a:p>
            <a:pPr marL="457200" lvl="2" indent="-228600">
              <a:buFont typeface="Courier New" panose="02070309020205020404" pitchFamily="49" charset="0"/>
              <a:buChar char="o"/>
            </a:pPr>
            <a:r>
              <a:rPr lang="en-IN" sz="900" dirty="0">
                <a:solidFill>
                  <a:schemeClr val="bg2">
                    <a:lumMod val="25000"/>
                  </a:schemeClr>
                </a:solidFill>
              </a:rPr>
              <a:t>Replicates Desktop version rule set</a:t>
            </a:r>
          </a:p>
        </p:txBody>
      </p:sp>
      <p:sp>
        <p:nvSpPr>
          <p:cNvPr id="8" name="Title 7">
            <a:extLst>
              <a:ext uri="{FF2B5EF4-FFF2-40B4-BE49-F238E27FC236}">
                <a16:creationId xmlns:a16="http://schemas.microsoft.com/office/drawing/2014/main" id="{9055AC4E-CD4E-44E8-B57D-78CA65BF6767}"/>
              </a:ext>
            </a:extLst>
          </p:cNvPr>
          <p:cNvSpPr>
            <a:spLocks noGrp="1"/>
          </p:cNvSpPr>
          <p:nvPr>
            <p:ph type="title"/>
          </p:nvPr>
        </p:nvSpPr>
        <p:spPr/>
        <p:txBody>
          <a:bodyPr/>
          <a:lstStyle/>
          <a:p>
            <a:r>
              <a:rPr lang="en-IN" dirty="0"/>
              <a:t>System Configuration Decisions</a:t>
            </a:r>
          </a:p>
        </p:txBody>
      </p:sp>
      <p:sp>
        <p:nvSpPr>
          <p:cNvPr id="11" name="Text Placeholder 10">
            <a:extLst>
              <a:ext uri="{FF2B5EF4-FFF2-40B4-BE49-F238E27FC236}">
                <a16:creationId xmlns:a16="http://schemas.microsoft.com/office/drawing/2014/main" id="{07049823-218C-4543-A899-366AB5F759C1}"/>
              </a:ext>
            </a:extLst>
          </p:cNvPr>
          <p:cNvSpPr>
            <a:spLocks noGrp="1"/>
          </p:cNvSpPr>
          <p:nvPr>
            <p:ph type="body" sz="quarter" idx="11"/>
          </p:nvPr>
        </p:nvSpPr>
        <p:spPr/>
        <p:txBody>
          <a:bodyPr/>
          <a:lstStyle/>
          <a:p>
            <a:r>
              <a:rPr lang="en-IN" dirty="0"/>
              <a:t>Industry Best Practices</a:t>
            </a:r>
          </a:p>
        </p:txBody>
      </p:sp>
      <p:grpSp>
        <p:nvGrpSpPr>
          <p:cNvPr id="7" name="Group 6">
            <a:extLst>
              <a:ext uri="{FF2B5EF4-FFF2-40B4-BE49-F238E27FC236}">
                <a16:creationId xmlns:a16="http://schemas.microsoft.com/office/drawing/2014/main" id="{5AAF60BE-3FFC-F444-95B4-51C759D6008B}"/>
              </a:ext>
            </a:extLst>
          </p:cNvPr>
          <p:cNvGrpSpPr/>
          <p:nvPr/>
        </p:nvGrpSpPr>
        <p:grpSpPr>
          <a:xfrm>
            <a:off x="230397" y="4572000"/>
            <a:ext cx="8680234" cy="287079"/>
            <a:chOff x="230397" y="4572000"/>
            <a:chExt cx="8680234" cy="287079"/>
          </a:xfrm>
        </p:grpSpPr>
        <p:cxnSp>
          <p:nvCxnSpPr>
            <p:cNvPr id="5" name="Straight Arrow Connector 4">
              <a:extLst>
                <a:ext uri="{FF2B5EF4-FFF2-40B4-BE49-F238E27FC236}">
                  <a16:creationId xmlns:a16="http://schemas.microsoft.com/office/drawing/2014/main" id="{6C05F055-B175-4546-9511-E023DF09AC3B}"/>
                </a:ext>
              </a:extLst>
            </p:cNvPr>
            <p:cNvCxnSpPr/>
            <p:nvPr/>
          </p:nvCxnSpPr>
          <p:spPr>
            <a:xfrm>
              <a:off x="230397" y="4715539"/>
              <a:ext cx="868023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3DE52A15-8572-284F-88C2-F2294993D147}"/>
                </a:ext>
              </a:extLst>
            </p:cNvPr>
            <p:cNvSpPr/>
            <p:nvPr/>
          </p:nvSpPr>
          <p:spPr>
            <a:xfrm>
              <a:off x="3324302" y="4572000"/>
              <a:ext cx="2321586" cy="2870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Channel Maturity</a:t>
              </a:r>
            </a:p>
          </p:txBody>
        </p:sp>
      </p:grpSp>
    </p:spTree>
    <p:extLst>
      <p:ext uri="{BB962C8B-B14F-4D97-AF65-F5344CB8AC3E}">
        <p14:creationId xmlns:p14="http://schemas.microsoft.com/office/powerpoint/2010/main" val="1085699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72B4-6DB1-461A-9CCF-52FC4E1C77F7}"/>
              </a:ext>
            </a:extLst>
          </p:cNvPr>
          <p:cNvSpPr>
            <a:spLocks noGrp="1"/>
          </p:cNvSpPr>
          <p:nvPr>
            <p:ph type="ctrTitle"/>
          </p:nvPr>
        </p:nvSpPr>
        <p:spPr/>
        <p:txBody>
          <a:bodyPr/>
          <a:lstStyle/>
          <a:p>
            <a:endParaRPr lang="en-IN"/>
          </a:p>
        </p:txBody>
      </p:sp>
      <p:sp>
        <p:nvSpPr>
          <p:cNvPr id="3" name="Text Placeholder 2">
            <a:extLst>
              <a:ext uri="{FF2B5EF4-FFF2-40B4-BE49-F238E27FC236}">
                <a16:creationId xmlns:a16="http://schemas.microsoft.com/office/drawing/2014/main" id="{3C94E16B-A373-4D2A-99F3-5D9AA406F6D7}"/>
              </a:ext>
            </a:extLst>
          </p:cNvPr>
          <p:cNvSpPr>
            <a:spLocks noGrp="1"/>
          </p:cNvSpPr>
          <p:nvPr>
            <p:ph type="body" sz="quarter" idx="13"/>
          </p:nvPr>
        </p:nvSpPr>
        <p:spPr>
          <a:xfrm>
            <a:off x="221340" y="1894569"/>
            <a:ext cx="6846035" cy="601863"/>
          </a:xfrm>
        </p:spPr>
        <p:txBody>
          <a:bodyPr/>
          <a:lstStyle/>
          <a:p>
            <a:r>
              <a:rPr lang="en-IN" dirty="0"/>
              <a:t>Work Flow Use Case 1</a:t>
            </a:r>
          </a:p>
          <a:p>
            <a:r>
              <a:rPr lang="en-IN" sz="2800" dirty="0">
                <a:solidFill>
                  <a:schemeClr val="bg1">
                    <a:lumMod val="65000"/>
                  </a:schemeClr>
                </a:solidFill>
              </a:rPr>
              <a:t>New Account Addition &amp; Approval</a:t>
            </a:r>
          </a:p>
        </p:txBody>
      </p:sp>
    </p:spTree>
    <p:extLst>
      <p:ext uri="{BB962C8B-B14F-4D97-AF65-F5344CB8AC3E}">
        <p14:creationId xmlns:p14="http://schemas.microsoft.com/office/powerpoint/2010/main" val="26816024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3085318" y="604299"/>
            <a:ext cx="6058682" cy="4051875"/>
          </a:xfrm>
          <a:prstGeom prst="rect">
            <a:avLst/>
          </a:prstGeom>
          <a:solidFill>
            <a:srgbClr val="00BCFF">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0" y="604299"/>
            <a:ext cx="3085318" cy="4044483"/>
          </a:xfrm>
          <a:prstGeom prst="rect">
            <a:avLst/>
          </a:prstGeom>
          <a:solidFill>
            <a:srgbClr val="8CA621">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188084" y="22680"/>
            <a:ext cx="4920727" cy="438912"/>
          </a:xfrm>
        </p:spPr>
        <p:txBody>
          <a:bodyPr>
            <a:normAutofit/>
          </a:bodyPr>
          <a:lstStyle/>
          <a:p>
            <a:r>
              <a:rPr lang="en-IN" dirty="0"/>
              <a:t>Work Flow</a:t>
            </a:r>
            <a:endParaRPr lang="en-US" dirty="0"/>
          </a:p>
        </p:txBody>
      </p:sp>
      <p:sp>
        <p:nvSpPr>
          <p:cNvPr id="4" name="Text Placeholder 3"/>
          <p:cNvSpPr>
            <a:spLocks noGrp="1"/>
          </p:cNvSpPr>
          <p:nvPr>
            <p:ph type="body" sz="quarter" idx="11"/>
          </p:nvPr>
        </p:nvSpPr>
        <p:spPr>
          <a:xfrm>
            <a:off x="4637650" y="22680"/>
            <a:ext cx="4280797" cy="438911"/>
          </a:xfrm>
        </p:spPr>
        <p:txBody>
          <a:bodyPr/>
          <a:lstStyle/>
          <a:p>
            <a:r>
              <a:rPr lang="en-US" dirty="0"/>
              <a:t>UC1 - New Account Addition &amp; Approval</a:t>
            </a:r>
          </a:p>
        </p:txBody>
      </p:sp>
      <p:sp>
        <p:nvSpPr>
          <p:cNvPr id="2" name="Rectangle 1"/>
          <p:cNvSpPr/>
          <p:nvPr/>
        </p:nvSpPr>
        <p:spPr>
          <a:xfrm>
            <a:off x="0" y="4647629"/>
            <a:ext cx="2986771" cy="182637"/>
          </a:xfrm>
          <a:prstGeom prst="rect">
            <a:avLst/>
          </a:prstGeom>
          <a:solidFill>
            <a:srgbClr val="8CA621">
              <a:alpha val="50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OEM CRM</a:t>
            </a:r>
          </a:p>
        </p:txBody>
      </p:sp>
      <p:sp>
        <p:nvSpPr>
          <p:cNvPr id="44" name="Rectangle 43"/>
          <p:cNvSpPr/>
          <p:nvPr/>
        </p:nvSpPr>
        <p:spPr>
          <a:xfrm>
            <a:off x="2986770" y="4645782"/>
            <a:ext cx="6157183" cy="182638"/>
          </a:xfrm>
          <a:prstGeom prst="rect">
            <a:avLst/>
          </a:prstGeom>
          <a:solidFill>
            <a:srgbClr val="00BC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ZINFI UPM</a:t>
            </a:r>
          </a:p>
        </p:txBody>
      </p:sp>
      <p:sp>
        <p:nvSpPr>
          <p:cNvPr id="65" name="Rectangle 64">
            <a:extLst>
              <a:ext uri="{FF2B5EF4-FFF2-40B4-BE49-F238E27FC236}">
                <a16:creationId xmlns:a16="http://schemas.microsoft.com/office/drawing/2014/main" id="{5F75FC53-BEC6-492C-9528-3506F81D24C2}"/>
              </a:ext>
            </a:extLst>
          </p:cNvPr>
          <p:cNvSpPr/>
          <p:nvPr/>
        </p:nvSpPr>
        <p:spPr>
          <a:xfrm>
            <a:off x="3818878" y="1288567"/>
            <a:ext cx="1820182" cy="212970"/>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Prospects submitted by Partner</a:t>
            </a:r>
          </a:p>
        </p:txBody>
      </p:sp>
      <p:cxnSp>
        <p:nvCxnSpPr>
          <p:cNvPr id="68" name="Straight Arrow Connector 67">
            <a:extLst>
              <a:ext uri="{FF2B5EF4-FFF2-40B4-BE49-F238E27FC236}">
                <a16:creationId xmlns:a16="http://schemas.microsoft.com/office/drawing/2014/main" id="{55B36185-B6CC-4FC4-8763-E4A6868C7D1E}"/>
              </a:ext>
            </a:extLst>
          </p:cNvPr>
          <p:cNvCxnSpPr>
            <a:cxnSpLocks/>
            <a:stCxn id="65" idx="2"/>
            <a:endCxn id="66" idx="0"/>
          </p:cNvCxnSpPr>
          <p:nvPr/>
        </p:nvCxnSpPr>
        <p:spPr>
          <a:xfrm flipH="1">
            <a:off x="4720606" y="1501537"/>
            <a:ext cx="8363" cy="151815"/>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70" name="Hexagon 69">
            <a:hlinkClick r:id="rId2" action="ppaction://hlinksldjump"/>
            <a:extLst>
              <a:ext uri="{FF2B5EF4-FFF2-40B4-BE49-F238E27FC236}">
                <a16:creationId xmlns:a16="http://schemas.microsoft.com/office/drawing/2014/main" id="{4B2273E8-72A9-4143-A7D3-74AB9B4A1978}"/>
              </a:ext>
            </a:extLst>
          </p:cNvPr>
          <p:cNvSpPr/>
          <p:nvPr/>
        </p:nvSpPr>
        <p:spPr>
          <a:xfrm>
            <a:off x="2910266" y="1687554"/>
            <a:ext cx="418809" cy="161654"/>
          </a:xfrm>
          <a:prstGeom prst="hexagon">
            <a:avLst/>
          </a:prstGeom>
          <a:gradFill>
            <a:gsLst>
              <a:gs pos="0">
                <a:srgbClr val="8CA621"/>
              </a:gs>
              <a:gs pos="100000">
                <a:srgbClr val="00BCF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700" dirty="0"/>
              <a:t>SYNC</a:t>
            </a:r>
          </a:p>
        </p:txBody>
      </p:sp>
      <p:sp>
        <p:nvSpPr>
          <p:cNvPr id="71" name="Rectangle 70">
            <a:hlinkClick r:id="rId3" action="ppaction://hlinksldjump"/>
            <a:extLst>
              <a:ext uri="{FF2B5EF4-FFF2-40B4-BE49-F238E27FC236}">
                <a16:creationId xmlns:a16="http://schemas.microsoft.com/office/drawing/2014/main" id="{DDF6E6EE-3A28-4E53-8719-19970B4AA663}"/>
              </a:ext>
            </a:extLst>
          </p:cNvPr>
          <p:cNvSpPr/>
          <p:nvPr/>
        </p:nvSpPr>
        <p:spPr>
          <a:xfrm>
            <a:off x="3794201" y="2952056"/>
            <a:ext cx="1820182" cy="252556"/>
          </a:xfrm>
          <a:prstGeom prst="rect">
            <a:avLst/>
          </a:prstGeom>
          <a:solidFill>
            <a:srgbClr val="00BCFF"/>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ea typeface="Arial" charset="0"/>
                <a:cs typeface="Arial" charset="0"/>
              </a:rPr>
              <a:t>Lead Converted to Opportunity</a:t>
            </a:r>
          </a:p>
        </p:txBody>
      </p:sp>
      <p:cxnSp>
        <p:nvCxnSpPr>
          <p:cNvPr id="74" name="Straight Arrow Connector 73">
            <a:extLst>
              <a:ext uri="{FF2B5EF4-FFF2-40B4-BE49-F238E27FC236}">
                <a16:creationId xmlns:a16="http://schemas.microsoft.com/office/drawing/2014/main" id="{A9675F8A-42BC-4F25-B6EE-674D62597976}"/>
              </a:ext>
            </a:extLst>
          </p:cNvPr>
          <p:cNvCxnSpPr>
            <a:cxnSpLocks/>
            <a:stCxn id="71" idx="2"/>
            <a:endCxn id="73" idx="0"/>
          </p:cNvCxnSpPr>
          <p:nvPr/>
        </p:nvCxnSpPr>
        <p:spPr>
          <a:xfrm>
            <a:off x="4704292" y="3204612"/>
            <a:ext cx="7951" cy="163429"/>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75" name="Rectangle 74">
            <a:extLst>
              <a:ext uri="{FF2B5EF4-FFF2-40B4-BE49-F238E27FC236}">
                <a16:creationId xmlns:a16="http://schemas.microsoft.com/office/drawing/2014/main" id="{9B81BEC3-0E9B-4C1D-82AF-1A183A4A9B7F}"/>
              </a:ext>
            </a:extLst>
          </p:cNvPr>
          <p:cNvSpPr/>
          <p:nvPr/>
        </p:nvSpPr>
        <p:spPr>
          <a:xfrm>
            <a:off x="735758" y="1664990"/>
            <a:ext cx="1820182" cy="201448"/>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ea typeface="Arial" charset="0"/>
                <a:cs typeface="Arial" charset="0"/>
              </a:rPr>
              <a:t>Opportunity Synced as Lead</a:t>
            </a:r>
          </a:p>
        </p:txBody>
      </p:sp>
      <p:sp>
        <p:nvSpPr>
          <p:cNvPr id="76" name="Rectangle 75">
            <a:extLst>
              <a:ext uri="{FF2B5EF4-FFF2-40B4-BE49-F238E27FC236}">
                <a16:creationId xmlns:a16="http://schemas.microsoft.com/office/drawing/2014/main" id="{A5E8B5A5-AFE2-4A85-B9E4-9E42B622E968}"/>
              </a:ext>
            </a:extLst>
          </p:cNvPr>
          <p:cNvSpPr/>
          <p:nvPr/>
        </p:nvSpPr>
        <p:spPr>
          <a:xfrm>
            <a:off x="3802152" y="3988346"/>
            <a:ext cx="1820182" cy="252790"/>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Regd. Deal Submission Status</a:t>
            </a:r>
          </a:p>
        </p:txBody>
      </p:sp>
      <p:cxnSp>
        <p:nvCxnSpPr>
          <p:cNvPr id="78" name="Straight Connector 77">
            <a:extLst>
              <a:ext uri="{FF2B5EF4-FFF2-40B4-BE49-F238E27FC236}">
                <a16:creationId xmlns:a16="http://schemas.microsoft.com/office/drawing/2014/main" id="{2A747B89-7FE9-405C-A4DB-480853F75C0F}"/>
              </a:ext>
            </a:extLst>
          </p:cNvPr>
          <p:cNvCxnSpPr>
            <a:cxnSpLocks/>
          </p:cNvCxnSpPr>
          <p:nvPr/>
        </p:nvCxnSpPr>
        <p:spPr>
          <a:xfrm>
            <a:off x="5913732" y="1897997"/>
            <a:ext cx="128016" cy="0"/>
          </a:xfrm>
          <a:prstGeom prst="line">
            <a:avLst/>
          </a:prstGeom>
          <a:ln w="12700">
            <a:solidFill>
              <a:srgbClr val="00BCFF">
                <a:alpha val="50000"/>
              </a:srgb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D0733AB0-26DB-46AE-90FD-88BECC0B95A8}"/>
              </a:ext>
            </a:extLst>
          </p:cNvPr>
          <p:cNvCxnSpPr>
            <a:cxnSpLocks/>
            <a:stCxn id="75" idx="2"/>
            <a:endCxn id="79" idx="0"/>
          </p:cNvCxnSpPr>
          <p:nvPr/>
        </p:nvCxnSpPr>
        <p:spPr>
          <a:xfrm>
            <a:off x="1645849" y="1866438"/>
            <a:ext cx="11778" cy="1336221"/>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17" name="Group 116">
            <a:extLst>
              <a:ext uri="{FF2B5EF4-FFF2-40B4-BE49-F238E27FC236}">
                <a16:creationId xmlns:a16="http://schemas.microsoft.com/office/drawing/2014/main" id="{59C71B13-6BC0-4813-BC5D-7E0788BC6FBC}"/>
              </a:ext>
            </a:extLst>
          </p:cNvPr>
          <p:cNvGrpSpPr/>
          <p:nvPr/>
        </p:nvGrpSpPr>
        <p:grpSpPr>
          <a:xfrm>
            <a:off x="5815878" y="1623852"/>
            <a:ext cx="1137838" cy="882116"/>
            <a:chOff x="5683023" y="1623852"/>
            <a:chExt cx="1137838" cy="882116"/>
          </a:xfrm>
        </p:grpSpPr>
        <p:sp>
          <p:nvSpPr>
            <p:cNvPr id="69" name="Decision 86">
              <a:extLst>
                <a:ext uri="{FF2B5EF4-FFF2-40B4-BE49-F238E27FC236}">
                  <a16:creationId xmlns:a16="http://schemas.microsoft.com/office/drawing/2014/main" id="{AED589F4-9FDD-4B15-9E91-3E7B176A878D}"/>
                </a:ext>
              </a:extLst>
            </p:cNvPr>
            <p:cNvSpPr/>
            <p:nvPr/>
          </p:nvSpPr>
          <p:spPr>
            <a:xfrm>
              <a:off x="5892427" y="2378452"/>
              <a:ext cx="216384" cy="127516"/>
            </a:xfrm>
            <a:prstGeom prst="flowChartDecisi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600" dirty="0"/>
                <a:t>N</a:t>
              </a:r>
            </a:p>
          </p:txBody>
        </p:sp>
        <p:sp>
          <p:nvSpPr>
            <p:cNvPr id="77" name="Decision 84">
              <a:extLst>
                <a:ext uri="{FF2B5EF4-FFF2-40B4-BE49-F238E27FC236}">
                  <a16:creationId xmlns:a16="http://schemas.microsoft.com/office/drawing/2014/main" id="{544892A6-BFFC-42D0-B5D2-9E23B4E2E5B0}"/>
                </a:ext>
              </a:extLst>
            </p:cNvPr>
            <p:cNvSpPr/>
            <p:nvPr/>
          </p:nvSpPr>
          <p:spPr>
            <a:xfrm>
              <a:off x="6604477" y="2076771"/>
              <a:ext cx="216384" cy="127516"/>
            </a:xfrm>
            <a:prstGeom prst="flowChartDecision">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600" dirty="0"/>
                <a:t>Y</a:t>
              </a:r>
            </a:p>
          </p:txBody>
        </p:sp>
        <p:sp>
          <p:nvSpPr>
            <p:cNvPr id="81" name="Flowchart: Decision 80">
              <a:extLst>
                <a:ext uri="{FF2B5EF4-FFF2-40B4-BE49-F238E27FC236}">
                  <a16:creationId xmlns:a16="http://schemas.microsoft.com/office/drawing/2014/main" id="{CE8F87C0-1CF9-4CDE-B217-F69394F5505B}"/>
                </a:ext>
              </a:extLst>
            </p:cNvPr>
            <p:cNvSpPr/>
            <p:nvPr/>
          </p:nvSpPr>
          <p:spPr>
            <a:xfrm>
              <a:off x="5683023" y="1623852"/>
              <a:ext cx="921454" cy="759801"/>
            </a:xfrm>
            <a:prstGeom prst="flowChartDecision">
              <a:avLst/>
            </a:prstGeom>
            <a:solidFill>
              <a:srgbClr val="00BCFF"/>
            </a:solid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cs typeface="Arial" charset="0"/>
                </a:rPr>
                <a:t>Contact/Account Existing?</a:t>
              </a:r>
            </a:p>
          </p:txBody>
        </p:sp>
      </p:grpSp>
      <p:cxnSp>
        <p:nvCxnSpPr>
          <p:cNvPr id="82" name="Connector: Elbow 81">
            <a:extLst>
              <a:ext uri="{FF2B5EF4-FFF2-40B4-BE49-F238E27FC236}">
                <a16:creationId xmlns:a16="http://schemas.microsoft.com/office/drawing/2014/main" id="{1CB7C545-44C4-46CC-AAB2-D18D3E544586}"/>
              </a:ext>
            </a:extLst>
          </p:cNvPr>
          <p:cNvCxnSpPr>
            <a:cxnSpLocks/>
            <a:stCxn id="66" idx="3"/>
            <a:endCxn id="81" idx="0"/>
          </p:cNvCxnSpPr>
          <p:nvPr/>
        </p:nvCxnSpPr>
        <p:spPr>
          <a:xfrm flipV="1">
            <a:off x="5630697" y="1623852"/>
            <a:ext cx="645908" cy="129767"/>
          </a:xfrm>
          <a:prstGeom prst="bentConnector4">
            <a:avLst>
              <a:gd name="adj1" fmla="val 14335"/>
              <a:gd name="adj2" fmla="val 27616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83" name="Rectangle 82">
            <a:extLst>
              <a:ext uri="{FF2B5EF4-FFF2-40B4-BE49-F238E27FC236}">
                <a16:creationId xmlns:a16="http://schemas.microsoft.com/office/drawing/2014/main" id="{74837802-435A-417D-8ACB-DF0C75D09FFB}"/>
              </a:ext>
            </a:extLst>
          </p:cNvPr>
          <p:cNvSpPr/>
          <p:nvPr/>
        </p:nvSpPr>
        <p:spPr>
          <a:xfrm>
            <a:off x="3795214" y="2473490"/>
            <a:ext cx="1820182" cy="200534"/>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Create Contact/Account</a:t>
            </a:r>
          </a:p>
        </p:txBody>
      </p:sp>
      <p:cxnSp>
        <p:nvCxnSpPr>
          <p:cNvPr id="84" name="Connector: Elbow 83">
            <a:extLst>
              <a:ext uri="{FF2B5EF4-FFF2-40B4-BE49-F238E27FC236}">
                <a16:creationId xmlns:a16="http://schemas.microsoft.com/office/drawing/2014/main" id="{54591596-4BED-4AF2-A14E-65D9AEF983B8}"/>
              </a:ext>
            </a:extLst>
          </p:cNvPr>
          <p:cNvCxnSpPr>
            <a:cxnSpLocks/>
            <a:stCxn id="81" idx="2"/>
            <a:endCxn id="83" idx="3"/>
          </p:cNvCxnSpPr>
          <p:nvPr/>
        </p:nvCxnSpPr>
        <p:spPr>
          <a:xfrm rot="5400000">
            <a:off x="5850949" y="2148101"/>
            <a:ext cx="190104" cy="661209"/>
          </a:xfrm>
          <a:prstGeom prst="bentConnector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5" name="Connector: Elbow 84">
            <a:extLst>
              <a:ext uri="{FF2B5EF4-FFF2-40B4-BE49-F238E27FC236}">
                <a16:creationId xmlns:a16="http://schemas.microsoft.com/office/drawing/2014/main" id="{8EA4670E-1EF0-4BC3-A8F8-EAF68BDC4ADA}"/>
              </a:ext>
            </a:extLst>
          </p:cNvPr>
          <p:cNvCxnSpPr>
            <a:cxnSpLocks/>
            <a:stCxn id="83" idx="2"/>
            <a:endCxn id="71" idx="0"/>
          </p:cNvCxnSpPr>
          <p:nvPr/>
        </p:nvCxnSpPr>
        <p:spPr>
          <a:xfrm rot="5400000">
            <a:off x="4565783" y="2812534"/>
            <a:ext cx="278032" cy="1013"/>
          </a:xfrm>
          <a:prstGeom prst="bentConnector3">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B0C86E6A-3980-42CF-A695-7DEB84539860}"/>
              </a:ext>
            </a:extLst>
          </p:cNvPr>
          <p:cNvSpPr/>
          <p:nvPr/>
        </p:nvSpPr>
        <p:spPr>
          <a:xfrm>
            <a:off x="7080061" y="1901334"/>
            <a:ext cx="1820182" cy="200534"/>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Tag with Existing Contact/Account</a:t>
            </a:r>
          </a:p>
        </p:txBody>
      </p:sp>
      <p:cxnSp>
        <p:nvCxnSpPr>
          <p:cNvPr id="88" name="Connector: Elbow 87">
            <a:extLst>
              <a:ext uri="{FF2B5EF4-FFF2-40B4-BE49-F238E27FC236}">
                <a16:creationId xmlns:a16="http://schemas.microsoft.com/office/drawing/2014/main" id="{D44A4554-9B9D-4A07-A11A-7A2C58F414AD}"/>
              </a:ext>
            </a:extLst>
          </p:cNvPr>
          <p:cNvCxnSpPr>
            <a:cxnSpLocks/>
            <a:stCxn id="87" idx="2"/>
            <a:endCxn id="71" idx="3"/>
          </p:cNvCxnSpPr>
          <p:nvPr/>
        </p:nvCxnSpPr>
        <p:spPr>
          <a:xfrm rot="5400000">
            <a:off x="6314035" y="1402217"/>
            <a:ext cx="976466" cy="2375769"/>
          </a:xfrm>
          <a:prstGeom prst="bentConnector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Connector: Elbow 88">
            <a:extLst>
              <a:ext uri="{FF2B5EF4-FFF2-40B4-BE49-F238E27FC236}">
                <a16:creationId xmlns:a16="http://schemas.microsoft.com/office/drawing/2014/main" id="{1F64402C-B026-4CBA-9815-44AB384D01A9}"/>
              </a:ext>
            </a:extLst>
          </p:cNvPr>
          <p:cNvCxnSpPr>
            <a:cxnSpLocks/>
            <a:stCxn id="73" idx="1"/>
            <a:endCxn id="70" idx="0"/>
          </p:cNvCxnSpPr>
          <p:nvPr/>
        </p:nvCxnSpPr>
        <p:spPr>
          <a:xfrm rot="10800000">
            <a:off x="3329076" y="1768381"/>
            <a:ext cx="473077" cy="1699366"/>
          </a:xfrm>
          <a:prstGeom prst="bentConnector3">
            <a:avLst>
              <a:gd name="adj1" fmla="val 50000"/>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0" name="Connector: Elbow 89">
            <a:extLst>
              <a:ext uri="{FF2B5EF4-FFF2-40B4-BE49-F238E27FC236}">
                <a16:creationId xmlns:a16="http://schemas.microsoft.com/office/drawing/2014/main" id="{77055671-A708-480E-91FA-D1E6C252839E}"/>
              </a:ext>
            </a:extLst>
          </p:cNvPr>
          <p:cNvCxnSpPr>
            <a:cxnSpLocks/>
            <a:stCxn id="81" idx="3"/>
            <a:endCxn id="87" idx="1"/>
          </p:cNvCxnSpPr>
          <p:nvPr/>
        </p:nvCxnSpPr>
        <p:spPr>
          <a:xfrm flipV="1">
            <a:off x="6737332" y="2001601"/>
            <a:ext cx="342729" cy="2152"/>
          </a:xfrm>
          <a:prstGeom prst="bentConnector3">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1" name="Connector: Elbow 90">
            <a:extLst>
              <a:ext uri="{FF2B5EF4-FFF2-40B4-BE49-F238E27FC236}">
                <a16:creationId xmlns:a16="http://schemas.microsoft.com/office/drawing/2014/main" id="{B0A9215A-7B12-4647-BF37-B7A2C63834F5}"/>
              </a:ext>
            </a:extLst>
          </p:cNvPr>
          <p:cNvCxnSpPr>
            <a:endCxn id="75" idx="3"/>
          </p:cNvCxnSpPr>
          <p:nvPr/>
        </p:nvCxnSpPr>
        <p:spPr>
          <a:xfrm rot="10800000">
            <a:off x="2555940" y="1765715"/>
            <a:ext cx="354326" cy="2667"/>
          </a:xfrm>
          <a:prstGeom prst="bentConnector3">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BF5FDB11-507D-4D30-8239-DFAF946B2815}"/>
              </a:ext>
            </a:extLst>
          </p:cNvPr>
          <p:cNvGrpSpPr/>
          <p:nvPr/>
        </p:nvGrpSpPr>
        <p:grpSpPr>
          <a:xfrm>
            <a:off x="3802106" y="3368041"/>
            <a:ext cx="1820228" cy="382887"/>
            <a:chOff x="3669251" y="3368041"/>
            <a:chExt cx="1820228" cy="382887"/>
          </a:xfrm>
        </p:grpSpPr>
        <p:sp>
          <p:nvSpPr>
            <p:cNvPr id="73" name="Rectangle 72">
              <a:extLst>
                <a:ext uri="{FF2B5EF4-FFF2-40B4-BE49-F238E27FC236}">
                  <a16:creationId xmlns:a16="http://schemas.microsoft.com/office/drawing/2014/main" id="{A0E3FC3D-1050-4C8C-BEB6-CBF6A1EACBC8}"/>
                </a:ext>
              </a:extLst>
            </p:cNvPr>
            <p:cNvSpPr/>
            <p:nvPr/>
          </p:nvSpPr>
          <p:spPr>
            <a:xfrm>
              <a:off x="3669297" y="3368041"/>
              <a:ext cx="1820182"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Opportunity Pushed to OEM SFDC</a:t>
              </a:r>
            </a:p>
          </p:txBody>
        </p:sp>
        <p:sp>
          <p:nvSpPr>
            <p:cNvPr id="92" name="Rectangle 91">
              <a:extLst>
                <a:ext uri="{FF2B5EF4-FFF2-40B4-BE49-F238E27FC236}">
                  <a16:creationId xmlns:a16="http://schemas.microsoft.com/office/drawing/2014/main" id="{36AA5B52-5F31-4E89-8556-3D4558219772}"/>
                </a:ext>
              </a:extLst>
            </p:cNvPr>
            <p:cNvSpPr/>
            <p:nvPr/>
          </p:nvSpPr>
          <p:spPr>
            <a:xfrm>
              <a:off x="3669251" y="3551517"/>
              <a:ext cx="1820227"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Notes</a:t>
              </a:r>
            </a:p>
          </p:txBody>
        </p:sp>
      </p:grpSp>
      <p:grpSp>
        <p:nvGrpSpPr>
          <p:cNvPr id="13" name="Group 12">
            <a:extLst>
              <a:ext uri="{FF2B5EF4-FFF2-40B4-BE49-F238E27FC236}">
                <a16:creationId xmlns:a16="http://schemas.microsoft.com/office/drawing/2014/main" id="{B4E97138-F4E8-4D58-AD7C-4FE9E871F237}"/>
              </a:ext>
            </a:extLst>
          </p:cNvPr>
          <p:cNvGrpSpPr/>
          <p:nvPr/>
        </p:nvGrpSpPr>
        <p:grpSpPr>
          <a:xfrm>
            <a:off x="3810515" y="1653352"/>
            <a:ext cx="1820182" cy="406532"/>
            <a:chOff x="3658034" y="1246820"/>
            <a:chExt cx="1820182" cy="406532"/>
          </a:xfrm>
        </p:grpSpPr>
        <p:sp>
          <p:nvSpPr>
            <p:cNvPr id="66" name="Rectangle 65">
              <a:hlinkClick r:id="rId4" action="ppaction://hlinksldjump"/>
              <a:extLst>
                <a:ext uri="{FF2B5EF4-FFF2-40B4-BE49-F238E27FC236}">
                  <a16:creationId xmlns:a16="http://schemas.microsoft.com/office/drawing/2014/main" id="{3F410AC3-9FA7-4D9F-A168-F531324286E6}"/>
                </a:ext>
              </a:extLst>
            </p:cNvPr>
            <p:cNvSpPr/>
            <p:nvPr/>
          </p:nvSpPr>
          <p:spPr>
            <a:xfrm>
              <a:off x="3658034" y="1246820"/>
              <a:ext cx="1820182" cy="200534"/>
            </a:xfrm>
            <a:prstGeom prst="rect">
              <a:avLst/>
            </a:prstGeom>
            <a:solidFill>
              <a:srgbClr val="00BCFF"/>
            </a:solid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ea typeface="Arial" charset="0"/>
                  <a:cs typeface="Arial" charset="0"/>
                </a:rPr>
                <a:t>Prospect Qualification Marketing Activities</a:t>
              </a:r>
            </a:p>
          </p:txBody>
        </p:sp>
        <p:sp>
          <p:nvSpPr>
            <p:cNvPr id="93" name="Rectangle 92">
              <a:extLst>
                <a:ext uri="{FF2B5EF4-FFF2-40B4-BE49-F238E27FC236}">
                  <a16:creationId xmlns:a16="http://schemas.microsoft.com/office/drawing/2014/main" id="{EB80A9CD-48C1-4E3E-8D63-2AC6D88BFCC5}"/>
                </a:ext>
              </a:extLst>
            </p:cNvPr>
            <p:cNvSpPr/>
            <p:nvPr/>
          </p:nvSpPr>
          <p:spPr>
            <a:xfrm>
              <a:off x="3658034" y="1453941"/>
              <a:ext cx="1820182"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Notes</a:t>
              </a:r>
            </a:p>
          </p:txBody>
        </p:sp>
      </p:grpSp>
      <p:grpSp>
        <p:nvGrpSpPr>
          <p:cNvPr id="16" name="Group 15">
            <a:extLst>
              <a:ext uri="{FF2B5EF4-FFF2-40B4-BE49-F238E27FC236}">
                <a16:creationId xmlns:a16="http://schemas.microsoft.com/office/drawing/2014/main" id="{9B5D99D6-B97A-45E4-9ADE-B57DF674AF46}"/>
              </a:ext>
            </a:extLst>
          </p:cNvPr>
          <p:cNvGrpSpPr/>
          <p:nvPr/>
        </p:nvGrpSpPr>
        <p:grpSpPr>
          <a:xfrm>
            <a:off x="745447" y="3202659"/>
            <a:ext cx="1824360" cy="519763"/>
            <a:chOff x="599935" y="2818747"/>
            <a:chExt cx="1824360" cy="519763"/>
          </a:xfrm>
        </p:grpSpPr>
        <p:sp>
          <p:nvSpPr>
            <p:cNvPr id="79" name="Rectangle 78">
              <a:hlinkClick r:id="rId5" action="ppaction://hlinksldjump"/>
              <a:extLst>
                <a:ext uri="{FF2B5EF4-FFF2-40B4-BE49-F238E27FC236}">
                  <a16:creationId xmlns:a16="http://schemas.microsoft.com/office/drawing/2014/main" id="{462DD7AF-F39F-4177-B193-259100799161}"/>
                </a:ext>
              </a:extLst>
            </p:cNvPr>
            <p:cNvSpPr/>
            <p:nvPr/>
          </p:nvSpPr>
          <p:spPr>
            <a:xfrm>
              <a:off x="599935" y="2818747"/>
              <a:ext cx="1824360" cy="320352"/>
            </a:xfrm>
            <a:prstGeom prst="rect">
              <a:avLst/>
            </a:prstGeom>
            <a:solidFill>
              <a:srgbClr val="8CA621"/>
            </a:solidFill>
            <a:ln w="12700">
              <a:no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ea typeface="Arial" charset="0"/>
                  <a:cs typeface="Arial" charset="0"/>
                </a:rPr>
                <a:t>Lead Conversion &amp; Approval Process</a:t>
              </a:r>
            </a:p>
          </p:txBody>
        </p:sp>
        <p:sp>
          <p:nvSpPr>
            <p:cNvPr id="94" name="Rectangle 93">
              <a:extLst>
                <a:ext uri="{FF2B5EF4-FFF2-40B4-BE49-F238E27FC236}">
                  <a16:creationId xmlns:a16="http://schemas.microsoft.com/office/drawing/2014/main" id="{ADFAE9F7-1742-4913-BF91-5F1206ED23F5}"/>
                </a:ext>
              </a:extLst>
            </p:cNvPr>
            <p:cNvSpPr/>
            <p:nvPr/>
          </p:nvSpPr>
          <p:spPr>
            <a:xfrm>
              <a:off x="606759" y="3139099"/>
              <a:ext cx="1808390" cy="199411"/>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cs typeface="Arial" charset="0"/>
                </a:rPr>
                <a:t>Notes</a:t>
              </a:r>
            </a:p>
          </p:txBody>
        </p:sp>
      </p:grpSp>
      <p:pic>
        <p:nvPicPr>
          <p:cNvPr id="95" name="Picture 94">
            <a:extLst>
              <a:ext uri="{FF2B5EF4-FFF2-40B4-BE49-F238E27FC236}">
                <a16:creationId xmlns:a16="http://schemas.microsoft.com/office/drawing/2014/main" id="{D120DBB8-B2DE-423E-A18D-F5D56746A791}"/>
              </a:ext>
            </a:extLst>
          </p:cNvPr>
          <p:cNvPicPr>
            <a:picLocks noChangeAspect="1"/>
          </p:cNvPicPr>
          <p:nvPr/>
        </p:nvPicPr>
        <p:blipFill>
          <a:blip r:embed="rId6"/>
          <a:stretch>
            <a:fillRect/>
          </a:stretch>
        </p:blipFill>
        <p:spPr>
          <a:xfrm>
            <a:off x="2919281" y="4007801"/>
            <a:ext cx="414564" cy="201185"/>
          </a:xfrm>
          <a:prstGeom prst="rect">
            <a:avLst/>
          </a:prstGeom>
        </p:spPr>
      </p:pic>
      <p:grpSp>
        <p:nvGrpSpPr>
          <p:cNvPr id="15" name="Group 14">
            <a:extLst>
              <a:ext uri="{FF2B5EF4-FFF2-40B4-BE49-F238E27FC236}">
                <a16:creationId xmlns:a16="http://schemas.microsoft.com/office/drawing/2014/main" id="{7177EA76-E04B-4DA1-AF41-F00BD8E82150}"/>
              </a:ext>
            </a:extLst>
          </p:cNvPr>
          <p:cNvGrpSpPr/>
          <p:nvPr/>
        </p:nvGrpSpPr>
        <p:grpSpPr>
          <a:xfrm>
            <a:off x="736855" y="3908983"/>
            <a:ext cx="1820295" cy="471676"/>
            <a:chOff x="604000" y="3908983"/>
            <a:chExt cx="1820295" cy="471676"/>
          </a:xfrm>
        </p:grpSpPr>
        <p:sp>
          <p:nvSpPr>
            <p:cNvPr id="97" name="Rectangle 96">
              <a:extLst>
                <a:ext uri="{FF2B5EF4-FFF2-40B4-BE49-F238E27FC236}">
                  <a16:creationId xmlns:a16="http://schemas.microsoft.com/office/drawing/2014/main" id="{9CA141A7-FD1E-4CB6-BAC9-3809C02CFEC5}"/>
                </a:ext>
              </a:extLst>
            </p:cNvPr>
            <p:cNvSpPr/>
            <p:nvPr/>
          </p:nvSpPr>
          <p:spPr>
            <a:xfrm>
              <a:off x="604113" y="3908983"/>
              <a:ext cx="1820182" cy="266970"/>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cs typeface="Arial" charset="0"/>
                </a:rPr>
                <a:t>Created/Failed  Opportunity Status Pushed to UPM</a:t>
              </a:r>
            </a:p>
          </p:txBody>
        </p:sp>
        <p:sp>
          <p:nvSpPr>
            <p:cNvPr id="98" name="Rectangle 97">
              <a:extLst>
                <a:ext uri="{FF2B5EF4-FFF2-40B4-BE49-F238E27FC236}">
                  <a16:creationId xmlns:a16="http://schemas.microsoft.com/office/drawing/2014/main" id="{06694486-071D-4916-ACAB-15185336C3A0}"/>
                </a:ext>
              </a:extLst>
            </p:cNvPr>
            <p:cNvSpPr/>
            <p:nvPr/>
          </p:nvSpPr>
          <p:spPr>
            <a:xfrm>
              <a:off x="604000" y="4181248"/>
              <a:ext cx="1820182" cy="199411"/>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cs typeface="Arial" charset="0"/>
                </a:rPr>
                <a:t>Notes</a:t>
              </a:r>
            </a:p>
          </p:txBody>
        </p:sp>
      </p:grpSp>
      <p:cxnSp>
        <p:nvCxnSpPr>
          <p:cNvPr id="100" name="Connector: Elbow 99">
            <a:extLst>
              <a:ext uri="{FF2B5EF4-FFF2-40B4-BE49-F238E27FC236}">
                <a16:creationId xmlns:a16="http://schemas.microsoft.com/office/drawing/2014/main" id="{C76FF82B-3E79-4DA5-A4FC-CAAB85F3DB36}"/>
              </a:ext>
            </a:extLst>
          </p:cNvPr>
          <p:cNvCxnSpPr>
            <a:cxnSpLocks/>
            <a:stCxn id="94" idx="2"/>
            <a:endCxn id="97" idx="0"/>
          </p:cNvCxnSpPr>
          <p:nvPr/>
        </p:nvCxnSpPr>
        <p:spPr>
          <a:xfrm rot="5400000">
            <a:off x="1558483" y="3810999"/>
            <a:ext cx="186561" cy="9407"/>
          </a:xfrm>
          <a:prstGeom prst="bentConnector3">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03" name="Picture 2" descr="Image result for start icon">
            <a:extLst>
              <a:ext uri="{FF2B5EF4-FFF2-40B4-BE49-F238E27FC236}">
                <a16:creationId xmlns:a16="http://schemas.microsoft.com/office/drawing/2014/main" id="{FA150651-67F8-4B3A-B30D-CAF77726B1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7577" y="596907"/>
            <a:ext cx="175921" cy="175921"/>
          </a:xfrm>
          <a:prstGeom prst="rect">
            <a:avLst/>
          </a:prstGeom>
          <a:noFill/>
          <a:extLst>
            <a:ext uri="{909E8E84-426E-40DD-AFC4-6F175D3DCCD1}">
              <a14:hiddenFill xmlns:a14="http://schemas.microsoft.com/office/drawing/2010/main">
                <a:solidFill>
                  <a:srgbClr val="FFFFFF"/>
                </a:solidFill>
              </a14:hiddenFill>
            </a:ext>
          </a:extLst>
        </p:spPr>
      </p:pic>
      <p:cxnSp>
        <p:nvCxnSpPr>
          <p:cNvPr id="104" name="Straight Arrow Connector 103">
            <a:extLst>
              <a:ext uri="{FF2B5EF4-FFF2-40B4-BE49-F238E27FC236}">
                <a16:creationId xmlns:a16="http://schemas.microsoft.com/office/drawing/2014/main" id="{1A4AF18B-6C09-495C-A00A-246EB280A301}"/>
              </a:ext>
            </a:extLst>
          </p:cNvPr>
          <p:cNvCxnSpPr>
            <a:cxnSpLocks/>
            <a:stCxn id="103" idx="2"/>
          </p:cNvCxnSpPr>
          <p:nvPr/>
        </p:nvCxnSpPr>
        <p:spPr>
          <a:xfrm>
            <a:off x="1655538" y="772828"/>
            <a:ext cx="0" cy="197668"/>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05" name="Picture 4" descr="Image result for stop circle icon">
            <a:extLst>
              <a:ext uri="{FF2B5EF4-FFF2-40B4-BE49-F238E27FC236}">
                <a16:creationId xmlns:a16="http://schemas.microsoft.com/office/drawing/2014/main" id="{D0D06685-0337-4B3F-904A-BEEADD0782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7650" y="4445800"/>
            <a:ext cx="182638" cy="182638"/>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20">
            <a:extLst>
              <a:ext uri="{FF2B5EF4-FFF2-40B4-BE49-F238E27FC236}">
                <a16:creationId xmlns:a16="http://schemas.microsoft.com/office/drawing/2014/main" id="{6E0538C9-5480-4DF9-8C34-D4AE27596445}"/>
              </a:ext>
            </a:extLst>
          </p:cNvPr>
          <p:cNvSpPr/>
          <p:nvPr/>
        </p:nvSpPr>
        <p:spPr>
          <a:xfrm>
            <a:off x="745447" y="987972"/>
            <a:ext cx="1820182" cy="159676"/>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Contacts/Accounts</a:t>
            </a:r>
          </a:p>
        </p:txBody>
      </p:sp>
      <p:sp>
        <p:nvSpPr>
          <p:cNvPr id="122" name="Rectangle 121">
            <a:extLst>
              <a:ext uri="{FF2B5EF4-FFF2-40B4-BE49-F238E27FC236}">
                <a16:creationId xmlns:a16="http://schemas.microsoft.com/office/drawing/2014/main" id="{80D1D97C-6D0D-4962-842D-6BFAF192D447}"/>
              </a:ext>
            </a:extLst>
          </p:cNvPr>
          <p:cNvSpPr/>
          <p:nvPr/>
        </p:nvSpPr>
        <p:spPr>
          <a:xfrm>
            <a:off x="3818878" y="1001757"/>
            <a:ext cx="1820182" cy="13460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Contacts/Accounts</a:t>
            </a:r>
          </a:p>
        </p:txBody>
      </p:sp>
      <p:sp>
        <p:nvSpPr>
          <p:cNvPr id="125" name="Hexagon 124">
            <a:hlinkClick r:id="rId2" action="ppaction://hlinksldjump"/>
            <a:extLst>
              <a:ext uri="{FF2B5EF4-FFF2-40B4-BE49-F238E27FC236}">
                <a16:creationId xmlns:a16="http://schemas.microsoft.com/office/drawing/2014/main" id="{EA7925B0-0623-4DEA-BA44-9558217D76EE}"/>
              </a:ext>
            </a:extLst>
          </p:cNvPr>
          <p:cNvSpPr/>
          <p:nvPr/>
        </p:nvSpPr>
        <p:spPr>
          <a:xfrm>
            <a:off x="2919281" y="995170"/>
            <a:ext cx="418809" cy="161654"/>
          </a:xfrm>
          <a:prstGeom prst="hexagon">
            <a:avLst/>
          </a:prstGeom>
          <a:gradFill>
            <a:gsLst>
              <a:gs pos="0">
                <a:srgbClr val="8CA621"/>
              </a:gs>
              <a:gs pos="100000">
                <a:srgbClr val="00BCF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700" dirty="0"/>
              <a:t>SYNC</a:t>
            </a:r>
          </a:p>
        </p:txBody>
      </p:sp>
      <p:cxnSp>
        <p:nvCxnSpPr>
          <p:cNvPr id="123" name="Straight Arrow Connector 122">
            <a:extLst>
              <a:ext uri="{FF2B5EF4-FFF2-40B4-BE49-F238E27FC236}">
                <a16:creationId xmlns:a16="http://schemas.microsoft.com/office/drawing/2014/main" id="{84B822B3-82F0-4C38-ACFA-FD7312D5B327}"/>
              </a:ext>
            </a:extLst>
          </p:cNvPr>
          <p:cNvCxnSpPr>
            <a:stCxn id="121" idx="3"/>
          </p:cNvCxnSpPr>
          <p:nvPr/>
        </p:nvCxnSpPr>
        <p:spPr>
          <a:xfrm>
            <a:off x="2565629" y="1067810"/>
            <a:ext cx="344637" cy="0"/>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Straight Arrow Connector 159">
            <a:extLst>
              <a:ext uri="{FF2B5EF4-FFF2-40B4-BE49-F238E27FC236}">
                <a16:creationId xmlns:a16="http://schemas.microsoft.com/office/drawing/2014/main" id="{1DB51075-451C-4215-A788-BC7F20DD1E6E}"/>
              </a:ext>
            </a:extLst>
          </p:cNvPr>
          <p:cNvCxnSpPr>
            <a:stCxn id="122" idx="2"/>
            <a:endCxn id="65" idx="0"/>
          </p:cNvCxnSpPr>
          <p:nvPr/>
        </p:nvCxnSpPr>
        <p:spPr>
          <a:xfrm>
            <a:off x="4728969" y="1136358"/>
            <a:ext cx="0" cy="152209"/>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134" name="Decision 86">
            <a:extLst>
              <a:ext uri="{FF2B5EF4-FFF2-40B4-BE49-F238E27FC236}">
                <a16:creationId xmlns:a16="http://schemas.microsoft.com/office/drawing/2014/main" id="{07617F45-9AAF-432B-895D-0CD56CEDAA9C}"/>
              </a:ext>
            </a:extLst>
          </p:cNvPr>
          <p:cNvSpPr/>
          <p:nvPr/>
        </p:nvSpPr>
        <p:spPr>
          <a:xfrm>
            <a:off x="1104850" y="2865764"/>
            <a:ext cx="174429" cy="153886"/>
          </a:xfrm>
          <a:prstGeom prst="flowChartDecisi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600" dirty="0"/>
              <a:t>N</a:t>
            </a:r>
          </a:p>
        </p:txBody>
      </p:sp>
      <p:sp>
        <p:nvSpPr>
          <p:cNvPr id="135" name="Decision 84">
            <a:extLst>
              <a:ext uri="{FF2B5EF4-FFF2-40B4-BE49-F238E27FC236}">
                <a16:creationId xmlns:a16="http://schemas.microsoft.com/office/drawing/2014/main" id="{82988C83-3FBB-4287-AD12-849BB6DF56DF}"/>
              </a:ext>
            </a:extLst>
          </p:cNvPr>
          <p:cNvSpPr/>
          <p:nvPr/>
        </p:nvSpPr>
        <p:spPr>
          <a:xfrm>
            <a:off x="2043707" y="2913332"/>
            <a:ext cx="201414" cy="135517"/>
          </a:xfrm>
          <a:prstGeom prst="flowChartDecision">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600" dirty="0"/>
              <a:t>Y</a:t>
            </a:r>
          </a:p>
        </p:txBody>
      </p:sp>
      <p:sp>
        <p:nvSpPr>
          <p:cNvPr id="136" name="Flowchart: Decision 135">
            <a:extLst>
              <a:ext uri="{FF2B5EF4-FFF2-40B4-BE49-F238E27FC236}">
                <a16:creationId xmlns:a16="http://schemas.microsoft.com/office/drawing/2014/main" id="{C3ACA556-982C-4C56-BC48-E89063514F5E}"/>
              </a:ext>
            </a:extLst>
          </p:cNvPr>
          <p:cNvSpPr/>
          <p:nvPr/>
        </p:nvSpPr>
        <p:spPr>
          <a:xfrm>
            <a:off x="1223267" y="2582498"/>
            <a:ext cx="859538" cy="530757"/>
          </a:xfrm>
          <a:prstGeom prst="flowChartDecision">
            <a:avLst/>
          </a:prstGeom>
          <a:solidFill>
            <a:srgbClr val="8CA621"/>
          </a:solidFill>
          <a:ln w="12700">
            <a:no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cs typeface="Arial" charset="0"/>
              </a:rPr>
              <a:t>Contact/Account Existing?</a:t>
            </a:r>
          </a:p>
        </p:txBody>
      </p:sp>
      <p:sp>
        <p:nvSpPr>
          <p:cNvPr id="139" name="Rectangle 138">
            <a:extLst>
              <a:ext uri="{FF2B5EF4-FFF2-40B4-BE49-F238E27FC236}">
                <a16:creationId xmlns:a16="http://schemas.microsoft.com/office/drawing/2014/main" id="{ABDC8BFC-0682-4BCD-BDAE-57EECAE40576}"/>
              </a:ext>
            </a:extLst>
          </p:cNvPr>
          <p:cNvSpPr/>
          <p:nvPr/>
        </p:nvSpPr>
        <p:spPr>
          <a:xfrm>
            <a:off x="2284219" y="2702089"/>
            <a:ext cx="803096" cy="278367"/>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Tag with Existing Contact/Account</a:t>
            </a:r>
          </a:p>
        </p:txBody>
      </p:sp>
      <p:cxnSp>
        <p:nvCxnSpPr>
          <p:cNvPr id="165" name="Straight Arrow Connector 164">
            <a:extLst>
              <a:ext uri="{FF2B5EF4-FFF2-40B4-BE49-F238E27FC236}">
                <a16:creationId xmlns:a16="http://schemas.microsoft.com/office/drawing/2014/main" id="{F87D0F2A-A3E9-4CD0-A3DE-5840684E6439}"/>
              </a:ext>
            </a:extLst>
          </p:cNvPr>
          <p:cNvCxnSpPr>
            <a:cxnSpLocks/>
            <a:stCxn id="136" idx="3"/>
            <a:endCxn id="139" idx="1"/>
          </p:cNvCxnSpPr>
          <p:nvPr/>
        </p:nvCxnSpPr>
        <p:spPr>
          <a:xfrm flipV="1">
            <a:off x="2082805" y="2841273"/>
            <a:ext cx="201414" cy="6604"/>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8" name="Connector: Elbow 167">
            <a:extLst>
              <a:ext uri="{FF2B5EF4-FFF2-40B4-BE49-F238E27FC236}">
                <a16:creationId xmlns:a16="http://schemas.microsoft.com/office/drawing/2014/main" id="{8AB01119-4AC7-4B6B-B862-3C22E591B00C}"/>
              </a:ext>
            </a:extLst>
          </p:cNvPr>
          <p:cNvCxnSpPr>
            <a:endCxn id="79" idx="3"/>
          </p:cNvCxnSpPr>
          <p:nvPr/>
        </p:nvCxnSpPr>
        <p:spPr>
          <a:xfrm rot="5400000">
            <a:off x="2439976" y="3119273"/>
            <a:ext cx="373394" cy="113731"/>
          </a:xfrm>
          <a:prstGeom prst="bentConnector2">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5" name="Rectangle 144">
            <a:extLst>
              <a:ext uri="{FF2B5EF4-FFF2-40B4-BE49-F238E27FC236}">
                <a16:creationId xmlns:a16="http://schemas.microsoft.com/office/drawing/2014/main" id="{FC6976A3-3B9B-431E-95B3-4826EDC7DCF5}"/>
              </a:ext>
            </a:extLst>
          </p:cNvPr>
          <p:cNvSpPr/>
          <p:nvPr/>
        </p:nvSpPr>
        <p:spPr>
          <a:xfrm>
            <a:off x="272710" y="2810470"/>
            <a:ext cx="770092" cy="340603"/>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Create Contact/Account</a:t>
            </a:r>
          </a:p>
        </p:txBody>
      </p:sp>
      <p:cxnSp>
        <p:nvCxnSpPr>
          <p:cNvPr id="6" name="Straight Arrow Connector 5">
            <a:extLst>
              <a:ext uri="{FF2B5EF4-FFF2-40B4-BE49-F238E27FC236}">
                <a16:creationId xmlns:a16="http://schemas.microsoft.com/office/drawing/2014/main" id="{5351BC15-DC4D-488C-AE6C-72E48B2A6051}"/>
              </a:ext>
            </a:extLst>
          </p:cNvPr>
          <p:cNvCxnSpPr/>
          <p:nvPr/>
        </p:nvCxnSpPr>
        <p:spPr>
          <a:xfrm>
            <a:off x="3347729" y="1067810"/>
            <a:ext cx="452822" cy="0"/>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033533B2-DFF4-4A9F-9962-F1EAEA3EBA54}"/>
              </a:ext>
            </a:extLst>
          </p:cNvPr>
          <p:cNvCxnSpPr/>
          <p:nvPr/>
        </p:nvCxnSpPr>
        <p:spPr>
          <a:xfrm>
            <a:off x="2562764" y="4105193"/>
            <a:ext cx="347502" cy="0"/>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3A091C18-8E7B-41C0-8D42-269A146E9297}"/>
              </a:ext>
            </a:extLst>
          </p:cNvPr>
          <p:cNvCxnSpPr/>
          <p:nvPr/>
        </p:nvCxnSpPr>
        <p:spPr>
          <a:xfrm>
            <a:off x="3372897" y="4105193"/>
            <a:ext cx="417992" cy="0"/>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F4D2A1DE-FE35-44A4-BF77-4834E5CD3BBC}"/>
              </a:ext>
            </a:extLst>
          </p:cNvPr>
          <p:cNvCxnSpPr>
            <a:cxnSpLocks/>
          </p:cNvCxnSpPr>
          <p:nvPr/>
        </p:nvCxnSpPr>
        <p:spPr>
          <a:xfrm>
            <a:off x="4716992" y="4239662"/>
            <a:ext cx="7951" cy="163429"/>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108" name="Flowchart: Decision 107">
            <a:extLst>
              <a:ext uri="{FF2B5EF4-FFF2-40B4-BE49-F238E27FC236}">
                <a16:creationId xmlns:a16="http://schemas.microsoft.com/office/drawing/2014/main" id="{B609FDDA-C50D-4C81-B1FC-9A6A7D4252F7}"/>
              </a:ext>
            </a:extLst>
          </p:cNvPr>
          <p:cNvSpPr/>
          <p:nvPr/>
        </p:nvSpPr>
        <p:spPr>
          <a:xfrm>
            <a:off x="192224" y="1977778"/>
            <a:ext cx="932133" cy="547143"/>
          </a:xfrm>
          <a:prstGeom prst="flowChartDecision">
            <a:avLst/>
          </a:prstGeom>
          <a:solidFill>
            <a:srgbClr val="8CA621"/>
          </a:solidFill>
          <a:ln w="12700">
            <a:no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cs typeface="Arial" charset="0"/>
              </a:rPr>
              <a:t>Contact/Account Approved?</a:t>
            </a:r>
          </a:p>
        </p:txBody>
      </p:sp>
      <p:sp>
        <p:nvSpPr>
          <p:cNvPr id="109" name="Decision 84">
            <a:extLst>
              <a:ext uri="{FF2B5EF4-FFF2-40B4-BE49-F238E27FC236}">
                <a16:creationId xmlns:a16="http://schemas.microsoft.com/office/drawing/2014/main" id="{D3C462DC-AB98-43CA-9652-6C90FB6F961B}"/>
              </a:ext>
            </a:extLst>
          </p:cNvPr>
          <p:cNvSpPr/>
          <p:nvPr/>
        </p:nvSpPr>
        <p:spPr>
          <a:xfrm>
            <a:off x="666672" y="2538507"/>
            <a:ext cx="201414" cy="135517"/>
          </a:xfrm>
          <a:prstGeom prst="flowChartDecision">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600" dirty="0"/>
              <a:t>Y</a:t>
            </a:r>
          </a:p>
        </p:txBody>
      </p:sp>
      <p:sp>
        <p:nvSpPr>
          <p:cNvPr id="110" name="Decision 86">
            <a:extLst>
              <a:ext uri="{FF2B5EF4-FFF2-40B4-BE49-F238E27FC236}">
                <a16:creationId xmlns:a16="http://schemas.microsoft.com/office/drawing/2014/main" id="{635EE511-F78C-4A7E-B28A-98ADE045AE22}"/>
              </a:ext>
            </a:extLst>
          </p:cNvPr>
          <p:cNvSpPr/>
          <p:nvPr/>
        </p:nvSpPr>
        <p:spPr>
          <a:xfrm>
            <a:off x="119656" y="2321249"/>
            <a:ext cx="174429" cy="153886"/>
          </a:xfrm>
          <a:prstGeom prst="flowChartDecisi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600" dirty="0"/>
              <a:t>N</a:t>
            </a:r>
          </a:p>
        </p:txBody>
      </p:sp>
      <p:cxnSp>
        <p:nvCxnSpPr>
          <p:cNvPr id="27" name="Connector: Elbow 26">
            <a:extLst>
              <a:ext uri="{FF2B5EF4-FFF2-40B4-BE49-F238E27FC236}">
                <a16:creationId xmlns:a16="http://schemas.microsoft.com/office/drawing/2014/main" id="{CFEACEAF-4437-48AE-9481-32C1F55AA1D0}"/>
              </a:ext>
            </a:extLst>
          </p:cNvPr>
          <p:cNvCxnSpPr>
            <a:cxnSpLocks/>
            <a:endCxn id="108" idx="3"/>
          </p:cNvCxnSpPr>
          <p:nvPr/>
        </p:nvCxnSpPr>
        <p:spPr>
          <a:xfrm rot="16200000" flipV="1">
            <a:off x="891551" y="2484156"/>
            <a:ext cx="589924" cy="124311"/>
          </a:xfrm>
          <a:prstGeom prst="bentConnector2">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C7CB293-D432-49CA-945C-6BA50ABE7F4E}"/>
              </a:ext>
            </a:extLst>
          </p:cNvPr>
          <p:cNvCxnSpPr>
            <a:cxnSpLocks/>
            <a:stCxn id="108" idx="2"/>
            <a:endCxn id="145" idx="0"/>
          </p:cNvCxnSpPr>
          <p:nvPr/>
        </p:nvCxnSpPr>
        <p:spPr>
          <a:xfrm flipH="1">
            <a:off x="657756" y="2524921"/>
            <a:ext cx="535" cy="285549"/>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1" name="Connector: Elbow 110">
            <a:extLst>
              <a:ext uri="{FF2B5EF4-FFF2-40B4-BE49-F238E27FC236}">
                <a16:creationId xmlns:a16="http://schemas.microsoft.com/office/drawing/2014/main" id="{FF23E68F-7F0E-4B52-B49D-028763F823EA}"/>
              </a:ext>
            </a:extLst>
          </p:cNvPr>
          <p:cNvCxnSpPr>
            <a:cxnSpLocks/>
            <a:stCxn id="108" idx="1"/>
          </p:cNvCxnSpPr>
          <p:nvPr/>
        </p:nvCxnSpPr>
        <p:spPr>
          <a:xfrm rot="10800000" flipH="1" flipV="1">
            <a:off x="192224" y="2251350"/>
            <a:ext cx="544742" cy="1791116"/>
          </a:xfrm>
          <a:prstGeom prst="bentConnector4">
            <a:avLst>
              <a:gd name="adj1" fmla="val -18164"/>
              <a:gd name="adj2" fmla="val 99926"/>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Connector: Elbow 36">
            <a:extLst>
              <a:ext uri="{FF2B5EF4-FFF2-40B4-BE49-F238E27FC236}">
                <a16:creationId xmlns:a16="http://schemas.microsoft.com/office/drawing/2014/main" id="{F2690922-2527-48C9-AE4D-DD40204EF7D9}"/>
              </a:ext>
            </a:extLst>
          </p:cNvPr>
          <p:cNvCxnSpPr>
            <a:cxnSpLocks/>
          </p:cNvCxnSpPr>
          <p:nvPr/>
        </p:nvCxnSpPr>
        <p:spPr>
          <a:xfrm>
            <a:off x="522466" y="3149957"/>
            <a:ext cx="222981" cy="219228"/>
          </a:xfrm>
          <a:prstGeom prst="bentConnector3">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99" name="Picture 98" descr="A close up of a sign&#10;&#10;Description generated with very high confidence">
            <a:extLst>
              <a:ext uri="{FF2B5EF4-FFF2-40B4-BE49-F238E27FC236}">
                <a16:creationId xmlns:a16="http://schemas.microsoft.com/office/drawing/2014/main" id="{3FF66096-F2DC-4892-9C22-48D9B03EB233}"/>
              </a:ext>
            </a:extLst>
          </p:cNvPr>
          <p:cNvPicPr>
            <a:picLocks noChangeAspect="1"/>
          </p:cNvPicPr>
          <p:nvPr/>
        </p:nvPicPr>
        <p:blipFill>
          <a:blip r:embed="rId9"/>
          <a:stretch>
            <a:fillRect/>
          </a:stretch>
        </p:blipFill>
        <p:spPr>
          <a:xfrm>
            <a:off x="3419573" y="963231"/>
            <a:ext cx="218121" cy="209157"/>
          </a:xfrm>
          <a:prstGeom prst="rect">
            <a:avLst/>
          </a:prstGeom>
        </p:spPr>
      </p:pic>
      <p:pic>
        <p:nvPicPr>
          <p:cNvPr id="101" name="Picture 100" descr="A close up of a sign&#10;&#10;Description generated with very high confidence">
            <a:extLst>
              <a:ext uri="{FF2B5EF4-FFF2-40B4-BE49-F238E27FC236}">
                <a16:creationId xmlns:a16="http://schemas.microsoft.com/office/drawing/2014/main" id="{7B20BC9C-E27C-4AFD-A49A-793A83E9E601}"/>
              </a:ext>
            </a:extLst>
          </p:cNvPr>
          <p:cNvPicPr>
            <a:picLocks noChangeAspect="1"/>
          </p:cNvPicPr>
          <p:nvPr/>
        </p:nvPicPr>
        <p:blipFill>
          <a:blip r:embed="rId9"/>
          <a:stretch>
            <a:fillRect/>
          </a:stretch>
        </p:blipFill>
        <p:spPr>
          <a:xfrm>
            <a:off x="2677714" y="1686401"/>
            <a:ext cx="218121" cy="209157"/>
          </a:xfrm>
          <a:prstGeom prst="rect">
            <a:avLst/>
          </a:prstGeom>
        </p:spPr>
      </p:pic>
      <p:pic>
        <p:nvPicPr>
          <p:cNvPr id="102" name="Picture 101" descr="A close up of a sign&#10;&#10;Description generated with very high confidence">
            <a:extLst>
              <a:ext uri="{FF2B5EF4-FFF2-40B4-BE49-F238E27FC236}">
                <a16:creationId xmlns:a16="http://schemas.microsoft.com/office/drawing/2014/main" id="{EDC58EF9-78B9-4302-AC45-4C1635ADF4CD}"/>
              </a:ext>
            </a:extLst>
          </p:cNvPr>
          <p:cNvPicPr>
            <a:picLocks noChangeAspect="1"/>
          </p:cNvPicPr>
          <p:nvPr/>
        </p:nvPicPr>
        <p:blipFill>
          <a:blip r:embed="rId9"/>
          <a:stretch>
            <a:fillRect/>
          </a:stretch>
        </p:blipFill>
        <p:spPr>
          <a:xfrm>
            <a:off x="1136598" y="2321249"/>
            <a:ext cx="218121" cy="209157"/>
          </a:xfrm>
          <a:prstGeom prst="rect">
            <a:avLst/>
          </a:prstGeom>
        </p:spPr>
      </p:pic>
      <p:pic>
        <p:nvPicPr>
          <p:cNvPr id="106" name="Picture 105" descr="A close up of a sign&#10;&#10;Description generated with very high confidence">
            <a:extLst>
              <a:ext uri="{FF2B5EF4-FFF2-40B4-BE49-F238E27FC236}">
                <a16:creationId xmlns:a16="http://schemas.microsoft.com/office/drawing/2014/main" id="{E4717E39-DCC2-4EDA-B863-E20E9D342D85}"/>
              </a:ext>
            </a:extLst>
          </p:cNvPr>
          <p:cNvPicPr>
            <a:picLocks noChangeAspect="1"/>
          </p:cNvPicPr>
          <p:nvPr/>
        </p:nvPicPr>
        <p:blipFill>
          <a:blip r:embed="rId9"/>
          <a:stretch>
            <a:fillRect/>
          </a:stretch>
        </p:blipFill>
        <p:spPr>
          <a:xfrm>
            <a:off x="3444607" y="4000886"/>
            <a:ext cx="218121" cy="209157"/>
          </a:xfrm>
          <a:prstGeom prst="rect">
            <a:avLst/>
          </a:prstGeom>
        </p:spPr>
      </p:pic>
    </p:spTree>
    <p:extLst>
      <p:ext uri="{BB962C8B-B14F-4D97-AF65-F5344CB8AC3E}">
        <p14:creationId xmlns:p14="http://schemas.microsoft.com/office/powerpoint/2010/main" val="311659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E514E-201D-4F98-A889-E35108B0FC6D}"/>
              </a:ext>
            </a:extLst>
          </p:cNvPr>
          <p:cNvSpPr>
            <a:spLocks noGrp="1"/>
          </p:cNvSpPr>
          <p:nvPr>
            <p:ph sz="half" idx="1"/>
          </p:nvPr>
        </p:nvSpPr>
        <p:spPr/>
        <p:txBody>
          <a:bodyPr>
            <a:normAutofit/>
          </a:bodyPr>
          <a:lstStyle/>
          <a:p>
            <a:r>
              <a:rPr lang="en-IN" sz="1600" dirty="0"/>
              <a:t>Activities Performed</a:t>
            </a:r>
          </a:p>
          <a:p>
            <a:pPr marL="342900" indent="-342900">
              <a:buFont typeface="+mj-lt"/>
              <a:buAutoNum type="arabicPeriod"/>
            </a:pPr>
            <a:r>
              <a:rPr lang="en-IN" sz="1100" dirty="0">
                <a:solidFill>
                  <a:schemeClr val="accent1"/>
                </a:solidFill>
              </a:rPr>
              <a:t>Automated Process	–	</a:t>
            </a:r>
            <a:r>
              <a:rPr lang="en-IN" sz="1100" dirty="0">
                <a:solidFill>
                  <a:schemeClr val="bg1">
                    <a:lumMod val="50000"/>
                  </a:schemeClr>
                </a:solidFill>
              </a:rPr>
              <a:t>Initial sync of CRM &amp; UPM Account Database</a:t>
            </a:r>
          </a:p>
          <a:p>
            <a:pPr marL="342900" indent="-342900">
              <a:buFont typeface="+mj-lt"/>
              <a:buAutoNum type="arabicPeriod"/>
            </a:pPr>
            <a:r>
              <a:rPr lang="en-IN" sz="1100" dirty="0">
                <a:solidFill>
                  <a:schemeClr val="accent1"/>
                </a:solidFill>
              </a:rPr>
              <a:t>Partner			–</a:t>
            </a:r>
            <a:r>
              <a:rPr lang="en-IN" sz="1100" dirty="0"/>
              <a:t>	</a:t>
            </a:r>
            <a:r>
              <a:rPr lang="en-IN" sz="1100" dirty="0">
                <a:solidFill>
                  <a:schemeClr val="bg1">
                    <a:lumMod val="50000"/>
                  </a:schemeClr>
                </a:solidFill>
              </a:rPr>
              <a:t>New account creation in UPM</a:t>
            </a:r>
          </a:p>
          <a:p>
            <a:pPr marL="342900" indent="-342900">
              <a:buFont typeface="+mj-lt"/>
              <a:buAutoNum type="arabicPeriod"/>
            </a:pPr>
            <a:r>
              <a:rPr lang="en-IN" sz="1100" dirty="0">
                <a:solidFill>
                  <a:schemeClr val="accent1"/>
                </a:solidFill>
              </a:rPr>
              <a:t>Automated Process	–</a:t>
            </a:r>
            <a:r>
              <a:rPr lang="en-IN" sz="1100" dirty="0"/>
              <a:t>	</a:t>
            </a:r>
            <a:r>
              <a:rPr lang="en-IN" sz="1100" dirty="0">
                <a:solidFill>
                  <a:schemeClr val="bg1">
                    <a:lumMod val="50000"/>
                  </a:schemeClr>
                </a:solidFill>
              </a:rPr>
              <a:t>New UPM account auto syncs in CRM for </a:t>
            </a:r>
            <a:br>
              <a:rPr lang="en-IN" sz="1100" dirty="0">
                <a:solidFill>
                  <a:schemeClr val="bg1">
                    <a:lumMod val="50000"/>
                  </a:schemeClr>
                </a:solidFill>
              </a:rPr>
            </a:br>
            <a:r>
              <a:rPr lang="en-IN" sz="1100" dirty="0">
                <a:solidFill>
                  <a:schemeClr val="bg1">
                    <a:lumMod val="50000"/>
                  </a:schemeClr>
                </a:solidFill>
              </a:rPr>
              <a:t> 					approval</a:t>
            </a:r>
          </a:p>
          <a:p>
            <a:pPr marL="342900" indent="-342900">
              <a:buFont typeface="+mj-lt"/>
              <a:buAutoNum type="arabicPeriod"/>
            </a:pPr>
            <a:r>
              <a:rPr lang="en-IN" sz="1100" dirty="0">
                <a:solidFill>
                  <a:schemeClr val="accent1"/>
                </a:solidFill>
              </a:rPr>
              <a:t>CRM Admin		–</a:t>
            </a:r>
            <a:r>
              <a:rPr lang="en-IN" sz="1100" dirty="0"/>
              <a:t>	</a:t>
            </a:r>
            <a:r>
              <a:rPr lang="en-IN" sz="1100" dirty="0">
                <a:solidFill>
                  <a:schemeClr val="bg1">
                    <a:lumMod val="50000"/>
                  </a:schemeClr>
                </a:solidFill>
              </a:rPr>
              <a:t>Initiates Account approval process in CRM</a:t>
            </a:r>
          </a:p>
          <a:p>
            <a:pPr marL="342900" indent="-342900">
              <a:buFont typeface="+mj-lt"/>
              <a:buAutoNum type="arabicPeriod"/>
            </a:pPr>
            <a:r>
              <a:rPr lang="en-IN" sz="1100" dirty="0">
                <a:solidFill>
                  <a:schemeClr val="accent1"/>
                </a:solidFill>
              </a:rPr>
              <a:t>Automated Process	–</a:t>
            </a:r>
            <a:r>
              <a:rPr lang="en-IN" sz="1100" dirty="0"/>
              <a:t>	</a:t>
            </a:r>
            <a:r>
              <a:rPr lang="en-IN" sz="1100" dirty="0">
                <a:solidFill>
                  <a:schemeClr val="bg1">
                    <a:lumMod val="50000"/>
                  </a:schemeClr>
                </a:solidFill>
              </a:rPr>
              <a:t>Approved account in CRM gets activated in </a:t>
            </a:r>
            <a:br>
              <a:rPr lang="en-IN" sz="1100" dirty="0">
                <a:solidFill>
                  <a:schemeClr val="bg1">
                    <a:lumMod val="50000"/>
                  </a:schemeClr>
                </a:solidFill>
              </a:rPr>
            </a:br>
            <a:r>
              <a:rPr lang="en-IN" sz="1100" dirty="0">
                <a:solidFill>
                  <a:schemeClr val="bg1">
                    <a:lumMod val="50000"/>
                  </a:schemeClr>
                </a:solidFill>
              </a:rPr>
              <a:t> 					UPM</a:t>
            </a:r>
          </a:p>
          <a:p>
            <a:pPr marL="342900" indent="-342900">
              <a:buFont typeface="+mj-lt"/>
              <a:buAutoNum type="arabicPeriod"/>
            </a:pPr>
            <a:r>
              <a:rPr lang="en-IN" sz="1100" dirty="0">
                <a:solidFill>
                  <a:schemeClr val="accent1"/>
                </a:solidFill>
              </a:rPr>
              <a:t>Partner			–</a:t>
            </a:r>
            <a:r>
              <a:rPr lang="en-IN" sz="1100" dirty="0"/>
              <a:t>	</a:t>
            </a:r>
            <a:r>
              <a:rPr lang="en-IN" sz="1100" dirty="0">
                <a:solidFill>
                  <a:schemeClr val="bg1">
                    <a:lumMod val="50000"/>
                  </a:schemeClr>
                </a:solidFill>
              </a:rPr>
              <a:t>Opportunity submission in UPM with the </a:t>
            </a:r>
            <a:br>
              <a:rPr lang="en-IN" sz="1100" dirty="0">
                <a:solidFill>
                  <a:schemeClr val="bg1">
                    <a:lumMod val="50000"/>
                  </a:schemeClr>
                </a:solidFill>
              </a:rPr>
            </a:br>
            <a:r>
              <a:rPr lang="en-IN" sz="1100" dirty="0">
                <a:solidFill>
                  <a:schemeClr val="bg1">
                    <a:lumMod val="50000"/>
                  </a:schemeClr>
                </a:solidFill>
              </a:rPr>
              <a:t>					approved account</a:t>
            </a:r>
          </a:p>
          <a:p>
            <a:pPr marL="342900" indent="-342900">
              <a:buFont typeface="+mj-lt"/>
              <a:buAutoNum type="arabicPeriod"/>
            </a:pPr>
            <a:endParaRPr lang="en-IN" sz="1200" dirty="0">
              <a:solidFill>
                <a:schemeClr val="bg1">
                  <a:lumMod val="50000"/>
                </a:schemeClr>
              </a:solidFill>
            </a:endParaRPr>
          </a:p>
        </p:txBody>
      </p:sp>
      <p:sp>
        <p:nvSpPr>
          <p:cNvPr id="3" name="Content Placeholder 2">
            <a:extLst>
              <a:ext uri="{FF2B5EF4-FFF2-40B4-BE49-F238E27FC236}">
                <a16:creationId xmlns:a16="http://schemas.microsoft.com/office/drawing/2014/main" id="{1B319966-B751-4BBF-9638-C35F5D32E4BF}"/>
              </a:ext>
            </a:extLst>
          </p:cNvPr>
          <p:cNvSpPr>
            <a:spLocks noGrp="1"/>
          </p:cNvSpPr>
          <p:nvPr>
            <p:ph sz="half" idx="2"/>
          </p:nvPr>
        </p:nvSpPr>
        <p:spPr/>
        <p:txBody>
          <a:bodyPr/>
          <a:lstStyle/>
          <a:p>
            <a:r>
              <a:rPr lang="en-IN" dirty="0"/>
              <a:t>Mapped Modules</a:t>
            </a:r>
          </a:p>
        </p:txBody>
      </p:sp>
      <p:sp>
        <p:nvSpPr>
          <p:cNvPr id="6" name="Title 5">
            <a:extLst>
              <a:ext uri="{FF2B5EF4-FFF2-40B4-BE49-F238E27FC236}">
                <a16:creationId xmlns:a16="http://schemas.microsoft.com/office/drawing/2014/main" id="{4AB5BB71-311C-4B43-AF05-87F518F02E6D}"/>
              </a:ext>
            </a:extLst>
          </p:cNvPr>
          <p:cNvSpPr>
            <a:spLocks noGrp="1"/>
          </p:cNvSpPr>
          <p:nvPr>
            <p:ph type="title"/>
          </p:nvPr>
        </p:nvSpPr>
        <p:spPr/>
        <p:txBody>
          <a:bodyPr/>
          <a:lstStyle/>
          <a:p>
            <a:r>
              <a:rPr lang="en-IN" dirty="0"/>
              <a:t>Description</a:t>
            </a:r>
          </a:p>
        </p:txBody>
      </p:sp>
      <p:sp>
        <p:nvSpPr>
          <p:cNvPr id="7" name="Text Placeholder 6">
            <a:extLst>
              <a:ext uri="{FF2B5EF4-FFF2-40B4-BE49-F238E27FC236}">
                <a16:creationId xmlns:a16="http://schemas.microsoft.com/office/drawing/2014/main" id="{8779C98A-AE5B-4136-8141-E7F9FE26F9FC}"/>
              </a:ext>
            </a:extLst>
          </p:cNvPr>
          <p:cNvSpPr>
            <a:spLocks noGrp="1"/>
          </p:cNvSpPr>
          <p:nvPr>
            <p:ph type="body" sz="quarter" idx="11"/>
          </p:nvPr>
        </p:nvSpPr>
        <p:spPr>
          <a:xfrm>
            <a:off x="4775201" y="22680"/>
            <a:ext cx="4143246" cy="438911"/>
          </a:xfrm>
        </p:spPr>
        <p:txBody>
          <a:bodyPr/>
          <a:lstStyle/>
          <a:p>
            <a:r>
              <a:rPr lang="en-US" dirty="0"/>
              <a:t>UC1 - New Account Addition &amp; Approval</a:t>
            </a:r>
          </a:p>
        </p:txBody>
      </p:sp>
      <p:graphicFrame>
        <p:nvGraphicFramePr>
          <p:cNvPr id="8" name="Table 7">
            <a:extLst>
              <a:ext uri="{FF2B5EF4-FFF2-40B4-BE49-F238E27FC236}">
                <a16:creationId xmlns:a16="http://schemas.microsoft.com/office/drawing/2014/main" id="{9250C9D8-18F7-4A4D-A001-6F2F7D1EB2D5}"/>
              </a:ext>
            </a:extLst>
          </p:cNvPr>
          <p:cNvGraphicFramePr>
            <a:graphicFrameLocks noGrp="1"/>
          </p:cNvGraphicFramePr>
          <p:nvPr>
            <p:extLst>
              <p:ext uri="{D42A27DB-BD31-4B8C-83A1-F6EECF244321}">
                <p14:modId xmlns:p14="http://schemas.microsoft.com/office/powerpoint/2010/main" val="1601857063"/>
              </p:ext>
            </p:extLst>
          </p:nvPr>
        </p:nvGraphicFramePr>
        <p:xfrm>
          <a:off x="6141720" y="1282911"/>
          <a:ext cx="2776726" cy="1112520"/>
        </p:xfrm>
        <a:graphic>
          <a:graphicData uri="http://schemas.openxmlformats.org/drawingml/2006/table">
            <a:tbl>
              <a:tblPr firstRow="1" bandRow="1">
                <a:tableStyleId>{D03447BB-5D67-496B-8E87-E561075AD55C}</a:tableStyleId>
              </a:tblPr>
              <a:tblGrid>
                <a:gridCol w="1388363">
                  <a:extLst>
                    <a:ext uri="{9D8B030D-6E8A-4147-A177-3AD203B41FA5}">
                      <a16:colId xmlns:a16="http://schemas.microsoft.com/office/drawing/2014/main" val="130444276"/>
                    </a:ext>
                  </a:extLst>
                </a:gridCol>
                <a:gridCol w="1388363">
                  <a:extLst>
                    <a:ext uri="{9D8B030D-6E8A-4147-A177-3AD203B41FA5}">
                      <a16:colId xmlns:a16="http://schemas.microsoft.com/office/drawing/2014/main" val="125481603"/>
                    </a:ext>
                  </a:extLst>
                </a:gridCol>
              </a:tblGrid>
              <a:tr h="370840">
                <a:tc>
                  <a:txBody>
                    <a:bodyPr/>
                    <a:lstStyle/>
                    <a:p>
                      <a:pPr algn="l"/>
                      <a:r>
                        <a:rPr lang="en-IN" sz="1200" dirty="0"/>
                        <a:t>UPM</a:t>
                      </a:r>
                    </a:p>
                  </a:txBody>
                  <a:tcPr anchor="ctr">
                    <a:solidFill>
                      <a:srgbClr val="8CA621"/>
                    </a:solidFill>
                  </a:tcPr>
                </a:tc>
                <a:tc>
                  <a:txBody>
                    <a:bodyPr/>
                    <a:lstStyle/>
                    <a:p>
                      <a:pPr algn="l"/>
                      <a:r>
                        <a:rPr lang="en-IN" sz="1200" dirty="0"/>
                        <a:t>CRM</a:t>
                      </a:r>
                    </a:p>
                  </a:txBody>
                  <a:tcPr anchor="ctr">
                    <a:solidFill>
                      <a:srgbClr val="00BCFF"/>
                    </a:solidFill>
                  </a:tcPr>
                </a:tc>
                <a:extLst>
                  <a:ext uri="{0D108BD9-81ED-4DB2-BD59-A6C34878D82A}">
                    <a16:rowId xmlns:a16="http://schemas.microsoft.com/office/drawing/2014/main" val="2322125944"/>
                  </a:ext>
                </a:extLst>
              </a:tr>
              <a:tr h="370840">
                <a:tc>
                  <a:txBody>
                    <a:bodyPr/>
                    <a:lstStyle/>
                    <a:p>
                      <a:pPr algn="l"/>
                      <a:r>
                        <a:rPr lang="en-IN" sz="1200" dirty="0">
                          <a:solidFill>
                            <a:schemeClr val="tx1"/>
                          </a:solidFill>
                        </a:rPr>
                        <a:t>Accounts</a:t>
                      </a:r>
                    </a:p>
                  </a:txBody>
                  <a:tcPr anchor="ctr">
                    <a:solidFill>
                      <a:schemeClr val="accent3">
                        <a:lumMod val="60000"/>
                        <a:lumOff val="40000"/>
                      </a:schemeClr>
                    </a:solidFill>
                  </a:tcPr>
                </a:tc>
                <a:tc>
                  <a:txBody>
                    <a:bodyPr/>
                    <a:lstStyle/>
                    <a:p>
                      <a:pPr algn="l"/>
                      <a:r>
                        <a:rPr lang="en-IN" sz="1200" dirty="0">
                          <a:solidFill>
                            <a:schemeClr val="tx1"/>
                          </a:solidFill>
                        </a:rPr>
                        <a:t>Accounts</a:t>
                      </a:r>
                    </a:p>
                  </a:txBody>
                  <a:tcPr anchor="ctr">
                    <a:solidFill>
                      <a:schemeClr val="accent1">
                        <a:lumMod val="40000"/>
                        <a:lumOff val="60000"/>
                      </a:schemeClr>
                    </a:solidFill>
                  </a:tcPr>
                </a:tc>
                <a:extLst>
                  <a:ext uri="{0D108BD9-81ED-4DB2-BD59-A6C34878D82A}">
                    <a16:rowId xmlns:a16="http://schemas.microsoft.com/office/drawing/2014/main" val="1116951909"/>
                  </a:ext>
                </a:extLst>
              </a:tr>
              <a:tr h="370840">
                <a:tc>
                  <a:txBody>
                    <a:bodyPr/>
                    <a:lstStyle/>
                    <a:p>
                      <a:pPr algn="l"/>
                      <a:r>
                        <a:rPr lang="en-IN" sz="1200" dirty="0">
                          <a:solidFill>
                            <a:schemeClr val="tx1"/>
                          </a:solidFill>
                        </a:rPr>
                        <a:t>Notes</a:t>
                      </a:r>
                    </a:p>
                  </a:txBody>
                  <a:tcPr anchor="ctr">
                    <a:solidFill>
                      <a:schemeClr val="accent3">
                        <a:lumMod val="20000"/>
                        <a:lumOff val="80000"/>
                      </a:schemeClr>
                    </a:solidFill>
                  </a:tcPr>
                </a:tc>
                <a:tc>
                  <a:txBody>
                    <a:bodyPr/>
                    <a:lstStyle/>
                    <a:p>
                      <a:pPr algn="l"/>
                      <a:r>
                        <a:rPr lang="en-IN" sz="1200" dirty="0">
                          <a:solidFill>
                            <a:schemeClr val="tx1"/>
                          </a:solidFill>
                        </a:rPr>
                        <a:t>Notes</a:t>
                      </a:r>
                    </a:p>
                  </a:txBody>
                  <a:tcPr anchor="ctr">
                    <a:solidFill>
                      <a:schemeClr val="accent1">
                        <a:lumMod val="20000"/>
                        <a:lumOff val="80000"/>
                      </a:schemeClr>
                    </a:solidFill>
                  </a:tcPr>
                </a:tc>
                <a:extLst>
                  <a:ext uri="{0D108BD9-81ED-4DB2-BD59-A6C34878D82A}">
                    <a16:rowId xmlns:a16="http://schemas.microsoft.com/office/drawing/2014/main" val="1691350010"/>
                  </a:ext>
                </a:extLst>
              </a:tr>
            </a:tbl>
          </a:graphicData>
        </a:graphic>
      </p:graphicFrame>
    </p:spTree>
    <p:extLst>
      <p:ext uri="{BB962C8B-B14F-4D97-AF65-F5344CB8AC3E}">
        <p14:creationId xmlns:p14="http://schemas.microsoft.com/office/powerpoint/2010/main" val="15668712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3090-718D-4777-B21E-050BB1D5173A}"/>
              </a:ext>
            </a:extLst>
          </p:cNvPr>
          <p:cNvSpPr>
            <a:spLocks noGrp="1"/>
          </p:cNvSpPr>
          <p:nvPr>
            <p:ph type="ctrTitle"/>
          </p:nvPr>
        </p:nvSpPr>
        <p:spPr/>
        <p:txBody>
          <a:bodyPr/>
          <a:lstStyle/>
          <a:p>
            <a:endParaRPr lang="en-IN"/>
          </a:p>
        </p:txBody>
      </p:sp>
      <p:sp>
        <p:nvSpPr>
          <p:cNvPr id="3" name="Text Placeholder 2">
            <a:extLst>
              <a:ext uri="{FF2B5EF4-FFF2-40B4-BE49-F238E27FC236}">
                <a16:creationId xmlns:a16="http://schemas.microsoft.com/office/drawing/2014/main" id="{4BDA43E9-0437-43C1-907F-47E6BDB76AF4}"/>
              </a:ext>
            </a:extLst>
          </p:cNvPr>
          <p:cNvSpPr>
            <a:spLocks noGrp="1"/>
          </p:cNvSpPr>
          <p:nvPr>
            <p:ph type="body" sz="quarter" idx="13"/>
          </p:nvPr>
        </p:nvSpPr>
        <p:spPr>
          <a:xfrm>
            <a:off x="236970" y="1918017"/>
            <a:ext cx="6846035" cy="601863"/>
          </a:xfrm>
        </p:spPr>
        <p:txBody>
          <a:bodyPr/>
          <a:lstStyle/>
          <a:p>
            <a:r>
              <a:rPr lang="en-IN" dirty="0"/>
              <a:t>Work Flow Use Case 2</a:t>
            </a:r>
          </a:p>
          <a:p>
            <a:r>
              <a:rPr lang="en-IN" sz="2800" dirty="0">
                <a:solidFill>
                  <a:schemeClr val="bg1">
                    <a:lumMod val="65000"/>
                  </a:schemeClr>
                </a:solidFill>
              </a:rPr>
              <a:t>Campaign Tagging with Offer &amp; Tactic ID</a:t>
            </a:r>
          </a:p>
        </p:txBody>
      </p:sp>
    </p:spTree>
    <p:extLst>
      <p:ext uri="{BB962C8B-B14F-4D97-AF65-F5344CB8AC3E}">
        <p14:creationId xmlns:p14="http://schemas.microsoft.com/office/powerpoint/2010/main" val="20804377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2986816" y="604299"/>
            <a:ext cx="6157184" cy="4051875"/>
          </a:xfrm>
          <a:prstGeom prst="rect">
            <a:avLst/>
          </a:prstGeom>
          <a:solidFill>
            <a:srgbClr val="00BCFF">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0" y="604299"/>
            <a:ext cx="2986771" cy="4044483"/>
          </a:xfrm>
          <a:prstGeom prst="rect">
            <a:avLst/>
          </a:prstGeom>
          <a:solidFill>
            <a:srgbClr val="8CA621">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188084" y="22680"/>
            <a:ext cx="5225416" cy="438912"/>
          </a:xfrm>
        </p:spPr>
        <p:txBody>
          <a:bodyPr>
            <a:normAutofit/>
          </a:bodyPr>
          <a:lstStyle/>
          <a:p>
            <a:r>
              <a:rPr lang="en-US" dirty="0"/>
              <a:t>Work Flow</a:t>
            </a:r>
          </a:p>
        </p:txBody>
      </p:sp>
      <p:sp>
        <p:nvSpPr>
          <p:cNvPr id="4" name="Text Placeholder 3"/>
          <p:cNvSpPr>
            <a:spLocks noGrp="1"/>
          </p:cNvSpPr>
          <p:nvPr>
            <p:ph type="body" sz="quarter" idx="11"/>
          </p:nvPr>
        </p:nvSpPr>
        <p:spPr>
          <a:xfrm>
            <a:off x="4687433" y="22680"/>
            <a:ext cx="4231013" cy="438911"/>
          </a:xfrm>
        </p:spPr>
        <p:txBody>
          <a:bodyPr/>
          <a:lstStyle/>
          <a:p>
            <a:r>
              <a:rPr lang="en-US" dirty="0"/>
              <a:t>UC2 - Campaign Tagging with Offer &amp; Tactic ID</a:t>
            </a:r>
          </a:p>
        </p:txBody>
      </p:sp>
      <p:sp>
        <p:nvSpPr>
          <p:cNvPr id="2" name="Rectangle 1"/>
          <p:cNvSpPr/>
          <p:nvPr/>
        </p:nvSpPr>
        <p:spPr>
          <a:xfrm>
            <a:off x="0" y="4647629"/>
            <a:ext cx="2986771" cy="182637"/>
          </a:xfrm>
          <a:prstGeom prst="rect">
            <a:avLst/>
          </a:prstGeom>
          <a:solidFill>
            <a:srgbClr val="8CA621">
              <a:alpha val="50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OEM CRM</a:t>
            </a:r>
          </a:p>
        </p:txBody>
      </p:sp>
      <p:sp>
        <p:nvSpPr>
          <p:cNvPr id="44" name="Rectangle 43"/>
          <p:cNvSpPr/>
          <p:nvPr/>
        </p:nvSpPr>
        <p:spPr>
          <a:xfrm>
            <a:off x="2986770" y="4645782"/>
            <a:ext cx="6157183" cy="182638"/>
          </a:xfrm>
          <a:prstGeom prst="rect">
            <a:avLst/>
          </a:prstGeom>
          <a:solidFill>
            <a:srgbClr val="00BC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ZINFI UPM</a:t>
            </a:r>
          </a:p>
        </p:txBody>
      </p:sp>
      <p:sp>
        <p:nvSpPr>
          <p:cNvPr id="22" name="Rectangle 21">
            <a:extLst>
              <a:ext uri="{FF2B5EF4-FFF2-40B4-BE49-F238E27FC236}">
                <a16:creationId xmlns:a16="http://schemas.microsoft.com/office/drawing/2014/main" id="{9814A893-CFCE-433A-A710-BC65C535953F}"/>
              </a:ext>
            </a:extLst>
          </p:cNvPr>
          <p:cNvSpPr/>
          <p:nvPr/>
        </p:nvSpPr>
        <p:spPr>
          <a:xfrm>
            <a:off x="3658034" y="1270227"/>
            <a:ext cx="1820182" cy="212970"/>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Prospects generated through Campaign Execution</a:t>
            </a:r>
          </a:p>
        </p:txBody>
      </p:sp>
      <p:cxnSp>
        <p:nvCxnSpPr>
          <p:cNvPr id="23" name="Straight Arrow Connector 22">
            <a:extLst>
              <a:ext uri="{FF2B5EF4-FFF2-40B4-BE49-F238E27FC236}">
                <a16:creationId xmlns:a16="http://schemas.microsoft.com/office/drawing/2014/main" id="{9149DCC1-F442-4493-8E91-3F126B3C9326}"/>
              </a:ext>
            </a:extLst>
          </p:cNvPr>
          <p:cNvCxnSpPr>
            <a:cxnSpLocks/>
            <a:stCxn id="22" idx="2"/>
            <a:endCxn id="53" idx="0"/>
          </p:cNvCxnSpPr>
          <p:nvPr/>
        </p:nvCxnSpPr>
        <p:spPr>
          <a:xfrm>
            <a:off x="4568125" y="1483197"/>
            <a:ext cx="0" cy="168620"/>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Decision 86">
            <a:extLst>
              <a:ext uri="{FF2B5EF4-FFF2-40B4-BE49-F238E27FC236}">
                <a16:creationId xmlns:a16="http://schemas.microsoft.com/office/drawing/2014/main" id="{608F97C5-CA48-4E0F-B576-AB078F0B88E6}"/>
              </a:ext>
            </a:extLst>
          </p:cNvPr>
          <p:cNvSpPr/>
          <p:nvPr/>
        </p:nvSpPr>
        <p:spPr>
          <a:xfrm>
            <a:off x="5817564" y="2264950"/>
            <a:ext cx="216384" cy="127516"/>
          </a:xfrm>
          <a:prstGeom prst="flowChartDecisi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600" dirty="0"/>
              <a:t>N</a:t>
            </a:r>
          </a:p>
        </p:txBody>
      </p:sp>
      <p:sp>
        <p:nvSpPr>
          <p:cNvPr id="25" name="Hexagon 24">
            <a:hlinkClick r:id="rId2" action="ppaction://hlinksldjump"/>
            <a:extLst>
              <a:ext uri="{FF2B5EF4-FFF2-40B4-BE49-F238E27FC236}">
                <a16:creationId xmlns:a16="http://schemas.microsoft.com/office/drawing/2014/main" id="{FAAA170D-63D8-4711-9D6A-87420CF462D1}"/>
              </a:ext>
            </a:extLst>
          </p:cNvPr>
          <p:cNvSpPr/>
          <p:nvPr/>
        </p:nvSpPr>
        <p:spPr>
          <a:xfrm>
            <a:off x="2777411" y="2347954"/>
            <a:ext cx="418809" cy="161654"/>
          </a:xfrm>
          <a:prstGeom prst="hexagon">
            <a:avLst/>
          </a:prstGeom>
          <a:gradFill>
            <a:gsLst>
              <a:gs pos="0">
                <a:srgbClr val="8CA621"/>
              </a:gs>
              <a:gs pos="100000">
                <a:srgbClr val="00BCF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700" dirty="0"/>
              <a:t>SYNC</a:t>
            </a:r>
          </a:p>
        </p:txBody>
      </p:sp>
      <p:sp>
        <p:nvSpPr>
          <p:cNvPr id="26" name="Rectangle 25">
            <a:hlinkClick r:id="rId3" action="ppaction://hlinksldjump"/>
            <a:extLst>
              <a:ext uri="{FF2B5EF4-FFF2-40B4-BE49-F238E27FC236}">
                <a16:creationId xmlns:a16="http://schemas.microsoft.com/office/drawing/2014/main" id="{72664F08-1021-4193-9C00-9E0739154C93}"/>
              </a:ext>
            </a:extLst>
          </p:cNvPr>
          <p:cNvSpPr/>
          <p:nvPr/>
        </p:nvSpPr>
        <p:spPr>
          <a:xfrm>
            <a:off x="3661346" y="2818746"/>
            <a:ext cx="1820182" cy="317395"/>
          </a:xfrm>
          <a:prstGeom prst="rect">
            <a:avLst/>
          </a:prstGeom>
          <a:solidFill>
            <a:srgbClr val="00BCFF"/>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ea typeface="Arial" charset="0"/>
                <a:cs typeface="Arial" charset="0"/>
              </a:rPr>
              <a:t>Lead Converted to Opportunity</a:t>
            </a:r>
          </a:p>
        </p:txBody>
      </p:sp>
      <p:sp>
        <p:nvSpPr>
          <p:cNvPr id="27" name="Rectangle 26">
            <a:extLst>
              <a:ext uri="{FF2B5EF4-FFF2-40B4-BE49-F238E27FC236}">
                <a16:creationId xmlns:a16="http://schemas.microsoft.com/office/drawing/2014/main" id="{0816C01A-7020-4FA6-8EA7-B37479982B75}"/>
              </a:ext>
            </a:extLst>
          </p:cNvPr>
          <p:cNvSpPr/>
          <p:nvPr/>
        </p:nvSpPr>
        <p:spPr>
          <a:xfrm>
            <a:off x="3669297" y="3368041"/>
            <a:ext cx="1820182"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Opportunity Pushed to OEM SFDC with Campaign Info.(Tactic &amp; offer ID)</a:t>
            </a:r>
          </a:p>
        </p:txBody>
      </p:sp>
      <p:cxnSp>
        <p:nvCxnSpPr>
          <p:cNvPr id="28" name="Straight Arrow Connector 27">
            <a:extLst>
              <a:ext uri="{FF2B5EF4-FFF2-40B4-BE49-F238E27FC236}">
                <a16:creationId xmlns:a16="http://schemas.microsoft.com/office/drawing/2014/main" id="{7B6EAC9F-6388-4629-B822-8A873C00B4DE}"/>
              </a:ext>
            </a:extLst>
          </p:cNvPr>
          <p:cNvCxnSpPr>
            <a:cxnSpLocks/>
            <a:stCxn id="26" idx="2"/>
            <a:endCxn id="27" idx="0"/>
          </p:cNvCxnSpPr>
          <p:nvPr/>
        </p:nvCxnSpPr>
        <p:spPr>
          <a:xfrm>
            <a:off x="4571437" y="3136141"/>
            <a:ext cx="7951" cy="231900"/>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A318C939-A0F9-4D5C-B3CC-9149D430C90C}"/>
              </a:ext>
            </a:extLst>
          </p:cNvPr>
          <p:cNvSpPr/>
          <p:nvPr/>
        </p:nvSpPr>
        <p:spPr>
          <a:xfrm>
            <a:off x="602903" y="2325390"/>
            <a:ext cx="1820182" cy="201448"/>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ea typeface="Arial" charset="0"/>
                <a:cs typeface="Arial" charset="0"/>
              </a:rPr>
              <a:t>Opportunity Synced as Lead with Campaign Info.</a:t>
            </a:r>
          </a:p>
        </p:txBody>
      </p:sp>
      <p:sp>
        <p:nvSpPr>
          <p:cNvPr id="30" name="Rectangle 29">
            <a:extLst>
              <a:ext uri="{FF2B5EF4-FFF2-40B4-BE49-F238E27FC236}">
                <a16:creationId xmlns:a16="http://schemas.microsoft.com/office/drawing/2014/main" id="{6B820033-CA4B-49B1-A0CC-4CBB027ACB09}"/>
              </a:ext>
            </a:extLst>
          </p:cNvPr>
          <p:cNvSpPr/>
          <p:nvPr/>
        </p:nvSpPr>
        <p:spPr>
          <a:xfrm>
            <a:off x="3669297" y="3988346"/>
            <a:ext cx="1820182" cy="252790"/>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Regd. Deal Submission Status</a:t>
            </a:r>
          </a:p>
        </p:txBody>
      </p:sp>
      <p:sp>
        <p:nvSpPr>
          <p:cNvPr id="31" name="Decision 84">
            <a:extLst>
              <a:ext uri="{FF2B5EF4-FFF2-40B4-BE49-F238E27FC236}">
                <a16:creationId xmlns:a16="http://schemas.microsoft.com/office/drawing/2014/main" id="{02A314E3-B807-4FFC-8C4C-FDB173BC5B03}"/>
              </a:ext>
            </a:extLst>
          </p:cNvPr>
          <p:cNvSpPr/>
          <p:nvPr/>
        </p:nvSpPr>
        <p:spPr>
          <a:xfrm>
            <a:off x="6554079" y="2109282"/>
            <a:ext cx="216384" cy="127516"/>
          </a:xfrm>
          <a:prstGeom prst="flowChartDecision">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600" dirty="0"/>
              <a:t>Y</a:t>
            </a:r>
          </a:p>
        </p:txBody>
      </p:sp>
      <p:sp>
        <p:nvSpPr>
          <p:cNvPr id="34" name="Rectangle 33">
            <a:hlinkClick r:id="rId4" action="ppaction://hlinksldjump"/>
            <a:extLst>
              <a:ext uri="{FF2B5EF4-FFF2-40B4-BE49-F238E27FC236}">
                <a16:creationId xmlns:a16="http://schemas.microsoft.com/office/drawing/2014/main" id="{76AEC73E-2BAA-46EC-8B90-DDFD43FCB70B}"/>
              </a:ext>
            </a:extLst>
          </p:cNvPr>
          <p:cNvSpPr/>
          <p:nvPr/>
        </p:nvSpPr>
        <p:spPr>
          <a:xfrm>
            <a:off x="599935" y="2818747"/>
            <a:ext cx="1824360" cy="320352"/>
          </a:xfrm>
          <a:prstGeom prst="rect">
            <a:avLst/>
          </a:prstGeom>
          <a:solidFill>
            <a:srgbClr val="8CA621"/>
          </a:solidFill>
          <a:ln w="12700">
            <a:no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ea typeface="Arial" charset="0"/>
                <a:cs typeface="Arial" charset="0"/>
              </a:rPr>
              <a:t>Lead Conversion &amp; Approval Process</a:t>
            </a:r>
          </a:p>
        </p:txBody>
      </p:sp>
      <p:cxnSp>
        <p:nvCxnSpPr>
          <p:cNvPr id="35" name="Straight Arrow Connector 34">
            <a:extLst>
              <a:ext uri="{FF2B5EF4-FFF2-40B4-BE49-F238E27FC236}">
                <a16:creationId xmlns:a16="http://schemas.microsoft.com/office/drawing/2014/main" id="{4B55131A-C6CE-4785-BB76-78495E7DF019}"/>
              </a:ext>
            </a:extLst>
          </p:cNvPr>
          <p:cNvCxnSpPr>
            <a:cxnSpLocks/>
            <a:stCxn id="29" idx="2"/>
            <a:endCxn id="34" idx="0"/>
          </p:cNvCxnSpPr>
          <p:nvPr/>
        </p:nvCxnSpPr>
        <p:spPr>
          <a:xfrm flipH="1">
            <a:off x="1512115" y="2526838"/>
            <a:ext cx="879" cy="291909"/>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Flowchart: Decision 36">
            <a:extLst>
              <a:ext uri="{FF2B5EF4-FFF2-40B4-BE49-F238E27FC236}">
                <a16:creationId xmlns:a16="http://schemas.microsoft.com/office/drawing/2014/main" id="{5C2C16BE-07BF-478E-840E-663C4071AA47}"/>
              </a:ext>
            </a:extLst>
          </p:cNvPr>
          <p:cNvSpPr/>
          <p:nvPr/>
        </p:nvSpPr>
        <p:spPr>
          <a:xfrm>
            <a:off x="5643566" y="1874353"/>
            <a:ext cx="912387" cy="412632"/>
          </a:xfrm>
          <a:prstGeom prst="flowChartDecision">
            <a:avLst/>
          </a:prstGeom>
          <a:solidFill>
            <a:srgbClr val="00BCFF"/>
          </a:solid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cs typeface="Arial" charset="0"/>
              </a:rPr>
              <a:t>Contact/Account Existing?</a:t>
            </a:r>
          </a:p>
        </p:txBody>
      </p:sp>
      <p:cxnSp>
        <p:nvCxnSpPr>
          <p:cNvPr id="40" name="Connector: Elbow 39">
            <a:extLst>
              <a:ext uri="{FF2B5EF4-FFF2-40B4-BE49-F238E27FC236}">
                <a16:creationId xmlns:a16="http://schemas.microsoft.com/office/drawing/2014/main" id="{525F627D-8D08-42CF-8468-22C4C51135F1}"/>
              </a:ext>
            </a:extLst>
          </p:cNvPr>
          <p:cNvCxnSpPr>
            <a:cxnSpLocks/>
            <a:stCxn id="53" idx="3"/>
            <a:endCxn id="37" idx="0"/>
          </p:cNvCxnSpPr>
          <p:nvPr/>
        </p:nvCxnSpPr>
        <p:spPr>
          <a:xfrm>
            <a:off x="5478216" y="1752084"/>
            <a:ext cx="621544" cy="122269"/>
          </a:xfrm>
          <a:prstGeom prst="bentConnector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A43BE2AE-33CE-4C39-BF59-F382940124E8}"/>
              </a:ext>
            </a:extLst>
          </p:cNvPr>
          <p:cNvSpPr/>
          <p:nvPr/>
        </p:nvSpPr>
        <p:spPr>
          <a:xfrm>
            <a:off x="3662359" y="2388166"/>
            <a:ext cx="1820182" cy="200534"/>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Create Contact/Account</a:t>
            </a:r>
          </a:p>
        </p:txBody>
      </p:sp>
      <p:cxnSp>
        <p:nvCxnSpPr>
          <p:cNvPr id="43" name="Connector: Elbow 42">
            <a:extLst>
              <a:ext uri="{FF2B5EF4-FFF2-40B4-BE49-F238E27FC236}">
                <a16:creationId xmlns:a16="http://schemas.microsoft.com/office/drawing/2014/main" id="{FA85487F-A2CF-4D9A-B1D3-F975389104BB}"/>
              </a:ext>
            </a:extLst>
          </p:cNvPr>
          <p:cNvCxnSpPr>
            <a:cxnSpLocks/>
            <a:stCxn id="37" idx="2"/>
            <a:endCxn id="42" idx="3"/>
          </p:cNvCxnSpPr>
          <p:nvPr/>
        </p:nvCxnSpPr>
        <p:spPr>
          <a:xfrm rot="5400000">
            <a:off x="5690427" y="2079100"/>
            <a:ext cx="201448" cy="617219"/>
          </a:xfrm>
          <a:prstGeom prst="bentConnector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Connector: Elbow 44">
            <a:extLst>
              <a:ext uri="{FF2B5EF4-FFF2-40B4-BE49-F238E27FC236}">
                <a16:creationId xmlns:a16="http://schemas.microsoft.com/office/drawing/2014/main" id="{2AA6D9D8-6E1E-4043-841B-44FE140EE118}"/>
              </a:ext>
            </a:extLst>
          </p:cNvPr>
          <p:cNvCxnSpPr>
            <a:cxnSpLocks/>
            <a:stCxn id="42" idx="2"/>
            <a:endCxn id="26" idx="0"/>
          </p:cNvCxnSpPr>
          <p:nvPr/>
        </p:nvCxnSpPr>
        <p:spPr>
          <a:xfrm rot="5400000">
            <a:off x="4456921" y="2703217"/>
            <a:ext cx="230046" cy="1013"/>
          </a:xfrm>
          <a:prstGeom prst="bentConnector3">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3C379101-0C19-4BF8-A001-CB74ED649123}"/>
              </a:ext>
            </a:extLst>
          </p:cNvPr>
          <p:cNvSpPr/>
          <p:nvPr/>
        </p:nvSpPr>
        <p:spPr>
          <a:xfrm>
            <a:off x="7098264" y="1974352"/>
            <a:ext cx="1820182" cy="200534"/>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Tag with Existing Contact/Account</a:t>
            </a:r>
          </a:p>
        </p:txBody>
      </p:sp>
      <p:cxnSp>
        <p:nvCxnSpPr>
          <p:cNvPr id="47" name="Connector: Elbow 46">
            <a:extLst>
              <a:ext uri="{FF2B5EF4-FFF2-40B4-BE49-F238E27FC236}">
                <a16:creationId xmlns:a16="http://schemas.microsoft.com/office/drawing/2014/main" id="{60F5CDB7-CA3D-4908-BA02-635E1B0703E3}"/>
              </a:ext>
            </a:extLst>
          </p:cNvPr>
          <p:cNvCxnSpPr>
            <a:stCxn id="46" idx="2"/>
            <a:endCxn id="26" idx="3"/>
          </p:cNvCxnSpPr>
          <p:nvPr/>
        </p:nvCxnSpPr>
        <p:spPr>
          <a:xfrm rot="5400000">
            <a:off x="6343663" y="1312752"/>
            <a:ext cx="802558" cy="2526827"/>
          </a:xfrm>
          <a:prstGeom prst="bentConnector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Connector: Elbow 47">
            <a:extLst>
              <a:ext uri="{FF2B5EF4-FFF2-40B4-BE49-F238E27FC236}">
                <a16:creationId xmlns:a16="http://schemas.microsoft.com/office/drawing/2014/main" id="{3CB54B86-5CF3-4DC3-870E-5A3AC3094891}"/>
              </a:ext>
            </a:extLst>
          </p:cNvPr>
          <p:cNvCxnSpPr>
            <a:cxnSpLocks/>
            <a:stCxn id="27" idx="1"/>
            <a:endCxn id="25" idx="0"/>
          </p:cNvCxnSpPr>
          <p:nvPr/>
        </p:nvCxnSpPr>
        <p:spPr>
          <a:xfrm rot="10800000">
            <a:off x="3196221" y="2428781"/>
            <a:ext cx="473077" cy="1038966"/>
          </a:xfrm>
          <a:prstGeom prst="bentConnector3">
            <a:avLst>
              <a:gd name="adj1" fmla="val 50000"/>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 name="Connector: Elbow 49">
            <a:extLst>
              <a:ext uri="{FF2B5EF4-FFF2-40B4-BE49-F238E27FC236}">
                <a16:creationId xmlns:a16="http://schemas.microsoft.com/office/drawing/2014/main" id="{7E61131F-3AB1-496E-A4C9-B923CD82D5CB}"/>
              </a:ext>
            </a:extLst>
          </p:cNvPr>
          <p:cNvCxnSpPr>
            <a:endCxn id="29" idx="3"/>
          </p:cNvCxnSpPr>
          <p:nvPr/>
        </p:nvCxnSpPr>
        <p:spPr>
          <a:xfrm rot="10800000">
            <a:off x="2423085" y="2426115"/>
            <a:ext cx="354326" cy="2667"/>
          </a:xfrm>
          <a:prstGeom prst="bentConnector3">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619AA3B3-5E90-4BC5-B509-D2DEE756455A}"/>
              </a:ext>
            </a:extLst>
          </p:cNvPr>
          <p:cNvSpPr/>
          <p:nvPr/>
        </p:nvSpPr>
        <p:spPr>
          <a:xfrm>
            <a:off x="3669251" y="3570567"/>
            <a:ext cx="1820227"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Notes</a:t>
            </a:r>
          </a:p>
        </p:txBody>
      </p:sp>
      <p:grpSp>
        <p:nvGrpSpPr>
          <p:cNvPr id="52" name="Group 51">
            <a:extLst>
              <a:ext uri="{FF2B5EF4-FFF2-40B4-BE49-F238E27FC236}">
                <a16:creationId xmlns:a16="http://schemas.microsoft.com/office/drawing/2014/main" id="{5A1F27D5-ACD6-4393-BA2F-207385BB123F}"/>
              </a:ext>
            </a:extLst>
          </p:cNvPr>
          <p:cNvGrpSpPr/>
          <p:nvPr/>
        </p:nvGrpSpPr>
        <p:grpSpPr>
          <a:xfrm>
            <a:off x="3658034" y="1651817"/>
            <a:ext cx="1820182" cy="406532"/>
            <a:chOff x="3658034" y="1246820"/>
            <a:chExt cx="1820182" cy="406532"/>
          </a:xfrm>
        </p:grpSpPr>
        <p:sp>
          <p:nvSpPr>
            <p:cNvPr id="53" name="Rectangle 52">
              <a:hlinkClick r:id="rId5" action="ppaction://hlinksldjump"/>
              <a:extLst>
                <a:ext uri="{FF2B5EF4-FFF2-40B4-BE49-F238E27FC236}">
                  <a16:creationId xmlns:a16="http://schemas.microsoft.com/office/drawing/2014/main" id="{8349DC7E-C75C-4571-8FF6-1DDA4BACEA82}"/>
                </a:ext>
              </a:extLst>
            </p:cNvPr>
            <p:cNvSpPr/>
            <p:nvPr/>
          </p:nvSpPr>
          <p:spPr>
            <a:xfrm>
              <a:off x="3658034" y="1246820"/>
              <a:ext cx="1820182" cy="200534"/>
            </a:xfrm>
            <a:prstGeom prst="rect">
              <a:avLst/>
            </a:prstGeom>
            <a:solidFill>
              <a:srgbClr val="00BCFF"/>
            </a:solid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ea typeface="Arial" charset="0"/>
                  <a:cs typeface="Arial" charset="0"/>
                </a:rPr>
                <a:t>Prospect Qualification Marketing Activities</a:t>
              </a:r>
            </a:p>
          </p:txBody>
        </p:sp>
        <p:sp>
          <p:nvSpPr>
            <p:cNvPr id="54" name="Rectangle 53">
              <a:extLst>
                <a:ext uri="{FF2B5EF4-FFF2-40B4-BE49-F238E27FC236}">
                  <a16:creationId xmlns:a16="http://schemas.microsoft.com/office/drawing/2014/main" id="{0C6C6FE0-CA55-4D93-B01E-C433AF5215BD}"/>
                </a:ext>
              </a:extLst>
            </p:cNvPr>
            <p:cNvSpPr/>
            <p:nvPr/>
          </p:nvSpPr>
          <p:spPr>
            <a:xfrm>
              <a:off x="3658034" y="1453941"/>
              <a:ext cx="1820182"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Notes</a:t>
              </a:r>
            </a:p>
          </p:txBody>
        </p:sp>
      </p:grpSp>
      <p:sp>
        <p:nvSpPr>
          <p:cNvPr id="55" name="Rectangle 54">
            <a:extLst>
              <a:ext uri="{FF2B5EF4-FFF2-40B4-BE49-F238E27FC236}">
                <a16:creationId xmlns:a16="http://schemas.microsoft.com/office/drawing/2014/main" id="{F72517BE-F7B2-4BAA-9490-BE64F81EF03E}"/>
              </a:ext>
            </a:extLst>
          </p:cNvPr>
          <p:cNvSpPr/>
          <p:nvPr/>
        </p:nvSpPr>
        <p:spPr>
          <a:xfrm>
            <a:off x="606759" y="3139099"/>
            <a:ext cx="1808390" cy="199411"/>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cs typeface="Arial" charset="0"/>
              </a:rPr>
              <a:t>Notes</a:t>
            </a:r>
          </a:p>
        </p:txBody>
      </p:sp>
      <p:pic>
        <p:nvPicPr>
          <p:cNvPr id="57" name="Picture 56">
            <a:extLst>
              <a:ext uri="{FF2B5EF4-FFF2-40B4-BE49-F238E27FC236}">
                <a16:creationId xmlns:a16="http://schemas.microsoft.com/office/drawing/2014/main" id="{EF324328-5950-492B-9E3C-A93F6E922E69}"/>
              </a:ext>
            </a:extLst>
          </p:cNvPr>
          <p:cNvPicPr>
            <a:picLocks noChangeAspect="1"/>
          </p:cNvPicPr>
          <p:nvPr/>
        </p:nvPicPr>
        <p:blipFill>
          <a:blip r:embed="rId6"/>
          <a:stretch>
            <a:fillRect/>
          </a:stretch>
        </p:blipFill>
        <p:spPr>
          <a:xfrm>
            <a:off x="2786426" y="4007801"/>
            <a:ext cx="414564" cy="201185"/>
          </a:xfrm>
          <a:prstGeom prst="rect">
            <a:avLst/>
          </a:prstGeom>
        </p:spPr>
      </p:pic>
      <p:sp>
        <p:nvSpPr>
          <p:cNvPr id="58" name="Rectangle 57">
            <a:extLst>
              <a:ext uri="{FF2B5EF4-FFF2-40B4-BE49-F238E27FC236}">
                <a16:creationId xmlns:a16="http://schemas.microsoft.com/office/drawing/2014/main" id="{DCEA20CE-1F1C-40C8-9233-C3C82A3E051E}"/>
              </a:ext>
            </a:extLst>
          </p:cNvPr>
          <p:cNvSpPr/>
          <p:nvPr/>
        </p:nvSpPr>
        <p:spPr>
          <a:xfrm>
            <a:off x="604113" y="3908983"/>
            <a:ext cx="1820182" cy="266970"/>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cs typeface="Arial" charset="0"/>
              </a:rPr>
              <a:t>Created/Failed  Opportunity Status Pushed to UPM</a:t>
            </a:r>
          </a:p>
        </p:txBody>
      </p:sp>
      <p:sp>
        <p:nvSpPr>
          <p:cNvPr id="59" name="Rectangle 58">
            <a:extLst>
              <a:ext uri="{FF2B5EF4-FFF2-40B4-BE49-F238E27FC236}">
                <a16:creationId xmlns:a16="http://schemas.microsoft.com/office/drawing/2014/main" id="{9782E16C-13D6-41BC-B1C8-4A196F3A3BE1}"/>
              </a:ext>
            </a:extLst>
          </p:cNvPr>
          <p:cNvSpPr/>
          <p:nvPr/>
        </p:nvSpPr>
        <p:spPr>
          <a:xfrm>
            <a:off x="604000" y="4181248"/>
            <a:ext cx="1820182" cy="199411"/>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cs typeface="Arial" charset="0"/>
              </a:rPr>
              <a:t>Notes</a:t>
            </a:r>
          </a:p>
        </p:txBody>
      </p:sp>
      <p:cxnSp>
        <p:nvCxnSpPr>
          <p:cNvPr id="63" name="Connector: Elbow 62">
            <a:extLst>
              <a:ext uri="{FF2B5EF4-FFF2-40B4-BE49-F238E27FC236}">
                <a16:creationId xmlns:a16="http://schemas.microsoft.com/office/drawing/2014/main" id="{AAB52239-7831-4085-958F-28ABAF6BA823}"/>
              </a:ext>
            </a:extLst>
          </p:cNvPr>
          <p:cNvCxnSpPr>
            <a:cxnSpLocks/>
            <a:endCxn id="58" idx="0"/>
          </p:cNvCxnSpPr>
          <p:nvPr/>
        </p:nvCxnSpPr>
        <p:spPr>
          <a:xfrm rot="16200000" flipH="1">
            <a:off x="1228362" y="3623141"/>
            <a:ext cx="570474" cy="1209"/>
          </a:xfrm>
          <a:prstGeom prst="bentConnector3">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5" name="Connector: Elbow 64">
            <a:extLst>
              <a:ext uri="{FF2B5EF4-FFF2-40B4-BE49-F238E27FC236}">
                <a16:creationId xmlns:a16="http://schemas.microsoft.com/office/drawing/2014/main" id="{6ECA7806-F7A1-42A6-9CD9-30F1B94F1C21}"/>
              </a:ext>
            </a:extLst>
          </p:cNvPr>
          <p:cNvCxnSpPr>
            <a:cxnSpLocks/>
            <a:endCxn id="30" idx="1"/>
          </p:cNvCxnSpPr>
          <p:nvPr/>
        </p:nvCxnSpPr>
        <p:spPr>
          <a:xfrm>
            <a:off x="3208524" y="4105193"/>
            <a:ext cx="460773" cy="9548"/>
          </a:xfrm>
          <a:prstGeom prst="bentConnector3">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322DED38-7049-4447-8C05-C6235ADA2461}"/>
              </a:ext>
            </a:extLst>
          </p:cNvPr>
          <p:cNvCxnSpPr>
            <a:cxnSpLocks/>
            <a:stCxn id="70" idx="2"/>
            <a:endCxn id="22" idx="0"/>
          </p:cNvCxnSpPr>
          <p:nvPr/>
        </p:nvCxnSpPr>
        <p:spPr>
          <a:xfrm>
            <a:off x="4558149" y="1119150"/>
            <a:ext cx="9976" cy="151077"/>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pic>
        <p:nvPicPr>
          <p:cNvPr id="67" name="Picture 4" descr="Image result for stop circle icon">
            <a:extLst>
              <a:ext uri="{FF2B5EF4-FFF2-40B4-BE49-F238E27FC236}">
                <a16:creationId xmlns:a16="http://schemas.microsoft.com/office/drawing/2014/main" id="{F5F57E52-F78E-4034-A821-99DE981FA1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4795" y="4445800"/>
            <a:ext cx="182638" cy="18263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Image result for start icon">
            <a:extLst>
              <a:ext uri="{FF2B5EF4-FFF2-40B4-BE49-F238E27FC236}">
                <a16:creationId xmlns:a16="http://schemas.microsoft.com/office/drawing/2014/main" id="{73AF908A-CCD0-48E7-AC38-5599F7654D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6243" y="645993"/>
            <a:ext cx="175921" cy="175921"/>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a:extLst>
              <a:ext uri="{FF2B5EF4-FFF2-40B4-BE49-F238E27FC236}">
                <a16:creationId xmlns:a16="http://schemas.microsoft.com/office/drawing/2014/main" id="{7ABCB097-6C3A-452A-9D08-691328426058}"/>
              </a:ext>
            </a:extLst>
          </p:cNvPr>
          <p:cNvSpPr/>
          <p:nvPr/>
        </p:nvSpPr>
        <p:spPr>
          <a:xfrm>
            <a:off x="3648058" y="906180"/>
            <a:ext cx="1820182" cy="212970"/>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Campaign Created based on synced Template</a:t>
            </a:r>
          </a:p>
        </p:txBody>
      </p:sp>
      <p:cxnSp>
        <p:nvCxnSpPr>
          <p:cNvPr id="71" name="Straight Arrow Connector 70">
            <a:extLst>
              <a:ext uri="{FF2B5EF4-FFF2-40B4-BE49-F238E27FC236}">
                <a16:creationId xmlns:a16="http://schemas.microsoft.com/office/drawing/2014/main" id="{50A0F821-D436-4860-8296-789328EFF250}"/>
              </a:ext>
            </a:extLst>
          </p:cNvPr>
          <p:cNvCxnSpPr>
            <a:cxnSpLocks/>
            <a:stCxn id="69" idx="2"/>
          </p:cNvCxnSpPr>
          <p:nvPr/>
        </p:nvCxnSpPr>
        <p:spPr>
          <a:xfrm>
            <a:off x="1514204" y="821914"/>
            <a:ext cx="0" cy="210882"/>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6EAE0CF0-EB11-4093-BD89-1671E97853CA}"/>
              </a:ext>
            </a:extLst>
          </p:cNvPr>
          <p:cNvSpPr/>
          <p:nvPr/>
        </p:nvSpPr>
        <p:spPr>
          <a:xfrm>
            <a:off x="583294" y="1041542"/>
            <a:ext cx="1820182" cy="201448"/>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ea typeface="Arial" charset="0"/>
                <a:cs typeface="Arial" charset="0"/>
              </a:rPr>
              <a:t>Campaign Template created</a:t>
            </a:r>
          </a:p>
        </p:txBody>
      </p:sp>
      <p:sp>
        <p:nvSpPr>
          <p:cNvPr id="73" name="Hexagon 72">
            <a:hlinkClick r:id="rId2" action="ppaction://hlinksldjump"/>
            <a:extLst>
              <a:ext uri="{FF2B5EF4-FFF2-40B4-BE49-F238E27FC236}">
                <a16:creationId xmlns:a16="http://schemas.microsoft.com/office/drawing/2014/main" id="{FC975988-10F4-45C4-BB0F-55EBBF1A975E}"/>
              </a:ext>
            </a:extLst>
          </p:cNvPr>
          <p:cNvSpPr/>
          <p:nvPr/>
        </p:nvSpPr>
        <p:spPr>
          <a:xfrm>
            <a:off x="2804753" y="1061439"/>
            <a:ext cx="418809" cy="161654"/>
          </a:xfrm>
          <a:prstGeom prst="hexagon">
            <a:avLst/>
          </a:prstGeom>
          <a:gradFill>
            <a:gsLst>
              <a:gs pos="0">
                <a:srgbClr val="8CA621"/>
              </a:gs>
              <a:gs pos="100000">
                <a:srgbClr val="00BCF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700" dirty="0"/>
              <a:t>SYNC</a:t>
            </a:r>
          </a:p>
        </p:txBody>
      </p:sp>
      <p:cxnSp>
        <p:nvCxnSpPr>
          <p:cNvPr id="12" name="Straight Arrow Connector 11">
            <a:extLst>
              <a:ext uri="{FF2B5EF4-FFF2-40B4-BE49-F238E27FC236}">
                <a16:creationId xmlns:a16="http://schemas.microsoft.com/office/drawing/2014/main" id="{8DF0A8E6-79C1-4862-9A08-3BE2825471C3}"/>
              </a:ext>
            </a:extLst>
          </p:cNvPr>
          <p:cNvCxnSpPr/>
          <p:nvPr/>
        </p:nvCxnSpPr>
        <p:spPr>
          <a:xfrm>
            <a:off x="2415149" y="1142266"/>
            <a:ext cx="371277" cy="0"/>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Connector: Elbow 13">
            <a:extLst>
              <a:ext uri="{FF2B5EF4-FFF2-40B4-BE49-F238E27FC236}">
                <a16:creationId xmlns:a16="http://schemas.microsoft.com/office/drawing/2014/main" id="{E1E9C8FB-F2D5-421E-AFEB-1298779F892C}"/>
              </a:ext>
            </a:extLst>
          </p:cNvPr>
          <p:cNvCxnSpPr>
            <a:endCxn id="70" idx="1"/>
          </p:cNvCxnSpPr>
          <p:nvPr/>
        </p:nvCxnSpPr>
        <p:spPr>
          <a:xfrm flipV="1">
            <a:off x="3238640" y="1012665"/>
            <a:ext cx="409418" cy="129601"/>
          </a:xfrm>
          <a:prstGeom prst="bentConnector3">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12D78F83-5C7D-4822-B9A6-374C91E4C3FF}"/>
              </a:ext>
            </a:extLst>
          </p:cNvPr>
          <p:cNvCxnSpPr>
            <a:cxnSpLocks/>
          </p:cNvCxnSpPr>
          <p:nvPr/>
        </p:nvCxnSpPr>
        <p:spPr>
          <a:xfrm>
            <a:off x="4585738" y="4241136"/>
            <a:ext cx="0" cy="193705"/>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FA0E3EC0-7B1D-4D4E-9386-A42EFE3E89FE}"/>
              </a:ext>
            </a:extLst>
          </p:cNvPr>
          <p:cNvCxnSpPr/>
          <p:nvPr/>
        </p:nvCxnSpPr>
        <p:spPr>
          <a:xfrm>
            <a:off x="6555953" y="2077399"/>
            <a:ext cx="542311" cy="0"/>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C14050C6-2914-490D-A319-2F037404E1E0}"/>
              </a:ext>
            </a:extLst>
          </p:cNvPr>
          <p:cNvCxnSpPr/>
          <p:nvPr/>
        </p:nvCxnSpPr>
        <p:spPr>
          <a:xfrm>
            <a:off x="2440549" y="4111543"/>
            <a:ext cx="371277" cy="0"/>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64" name="Picture 63" descr="A close up of a sign&#10;&#10;Description generated with very high confidence">
            <a:extLst>
              <a:ext uri="{FF2B5EF4-FFF2-40B4-BE49-F238E27FC236}">
                <a16:creationId xmlns:a16="http://schemas.microsoft.com/office/drawing/2014/main" id="{AB885EBA-0777-4962-BD99-2FACA8CA9099}"/>
              </a:ext>
            </a:extLst>
          </p:cNvPr>
          <p:cNvPicPr>
            <a:picLocks noChangeAspect="1"/>
          </p:cNvPicPr>
          <p:nvPr/>
        </p:nvPicPr>
        <p:blipFill>
          <a:blip r:embed="rId9"/>
          <a:stretch>
            <a:fillRect/>
          </a:stretch>
        </p:blipFill>
        <p:spPr>
          <a:xfrm>
            <a:off x="3208524" y="1029008"/>
            <a:ext cx="218121" cy="209157"/>
          </a:xfrm>
          <a:prstGeom prst="rect">
            <a:avLst/>
          </a:prstGeom>
        </p:spPr>
      </p:pic>
      <p:pic>
        <p:nvPicPr>
          <p:cNvPr id="68" name="Picture 67" descr="A close up of a sign&#10;&#10;Description generated with very high confidence">
            <a:extLst>
              <a:ext uri="{FF2B5EF4-FFF2-40B4-BE49-F238E27FC236}">
                <a16:creationId xmlns:a16="http://schemas.microsoft.com/office/drawing/2014/main" id="{3520011B-34A9-419B-B409-31DC42C48A93}"/>
              </a:ext>
            </a:extLst>
          </p:cNvPr>
          <p:cNvPicPr>
            <a:picLocks noChangeAspect="1"/>
          </p:cNvPicPr>
          <p:nvPr/>
        </p:nvPicPr>
        <p:blipFill>
          <a:blip r:embed="rId9"/>
          <a:stretch>
            <a:fillRect/>
          </a:stretch>
        </p:blipFill>
        <p:spPr>
          <a:xfrm>
            <a:off x="2542120" y="2346807"/>
            <a:ext cx="218121" cy="209157"/>
          </a:xfrm>
          <a:prstGeom prst="rect">
            <a:avLst/>
          </a:prstGeom>
        </p:spPr>
      </p:pic>
      <p:pic>
        <p:nvPicPr>
          <p:cNvPr id="74" name="Picture 73" descr="A close up of a sign&#10;&#10;Description generated with very high confidence">
            <a:extLst>
              <a:ext uri="{FF2B5EF4-FFF2-40B4-BE49-F238E27FC236}">
                <a16:creationId xmlns:a16="http://schemas.microsoft.com/office/drawing/2014/main" id="{8476FB85-0707-4B51-8C19-7FBF19854D18}"/>
              </a:ext>
            </a:extLst>
          </p:cNvPr>
          <p:cNvPicPr>
            <a:picLocks noChangeAspect="1"/>
          </p:cNvPicPr>
          <p:nvPr/>
        </p:nvPicPr>
        <p:blipFill>
          <a:blip r:embed="rId9"/>
          <a:stretch>
            <a:fillRect/>
          </a:stretch>
        </p:blipFill>
        <p:spPr>
          <a:xfrm>
            <a:off x="3317584" y="4031019"/>
            <a:ext cx="218121" cy="209157"/>
          </a:xfrm>
          <a:prstGeom prst="rect">
            <a:avLst/>
          </a:prstGeom>
        </p:spPr>
      </p:pic>
    </p:spTree>
    <p:extLst>
      <p:ext uri="{BB962C8B-B14F-4D97-AF65-F5344CB8AC3E}">
        <p14:creationId xmlns:p14="http://schemas.microsoft.com/office/powerpoint/2010/main" val="3498981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E514E-201D-4F98-A889-E35108B0FC6D}"/>
              </a:ext>
            </a:extLst>
          </p:cNvPr>
          <p:cNvSpPr>
            <a:spLocks noGrp="1"/>
          </p:cNvSpPr>
          <p:nvPr>
            <p:ph sz="half" idx="1"/>
          </p:nvPr>
        </p:nvSpPr>
        <p:spPr/>
        <p:txBody>
          <a:bodyPr>
            <a:normAutofit/>
          </a:bodyPr>
          <a:lstStyle/>
          <a:p>
            <a:r>
              <a:rPr lang="en-IN" sz="1600" dirty="0"/>
              <a:t>Activities Performed</a:t>
            </a:r>
          </a:p>
          <a:p>
            <a:pPr marL="342900" indent="-342900">
              <a:buFont typeface="+mj-lt"/>
              <a:buAutoNum type="arabicPeriod"/>
            </a:pPr>
            <a:r>
              <a:rPr lang="en-IN" sz="1200" dirty="0">
                <a:solidFill>
                  <a:schemeClr val="accent1"/>
                </a:solidFill>
              </a:rPr>
              <a:t>Automated Process	–	</a:t>
            </a:r>
            <a:r>
              <a:rPr lang="en-IN" sz="1200" dirty="0">
                <a:solidFill>
                  <a:schemeClr val="bg1">
                    <a:lumMod val="50000"/>
                  </a:schemeClr>
                </a:solidFill>
              </a:rPr>
              <a:t>CRM Campaign ID sync with UPM Campaign</a:t>
            </a:r>
          </a:p>
          <a:p>
            <a:pPr marL="342900" indent="-342900">
              <a:buFont typeface="+mj-lt"/>
              <a:buAutoNum type="arabicPeriod"/>
            </a:pPr>
            <a:r>
              <a:rPr lang="en-IN" sz="1100" dirty="0">
                <a:solidFill>
                  <a:schemeClr val="accent1"/>
                </a:solidFill>
              </a:rPr>
              <a:t>Partner			–</a:t>
            </a:r>
            <a:r>
              <a:rPr lang="en-IN" sz="1100" dirty="0"/>
              <a:t>	</a:t>
            </a:r>
            <a:r>
              <a:rPr lang="en-IN" sz="1100" dirty="0">
                <a:solidFill>
                  <a:schemeClr val="bg1">
                    <a:lumMod val="50000"/>
                  </a:schemeClr>
                </a:solidFill>
              </a:rPr>
              <a:t>Campaign Launch &amp; Execution in UPM</a:t>
            </a:r>
          </a:p>
          <a:p>
            <a:pPr marL="342900" indent="-342900">
              <a:buFont typeface="+mj-lt"/>
              <a:buAutoNum type="arabicPeriod"/>
            </a:pPr>
            <a:r>
              <a:rPr lang="en-IN" sz="1100" dirty="0">
                <a:solidFill>
                  <a:schemeClr val="accent1"/>
                </a:solidFill>
              </a:rPr>
              <a:t>Partner			–</a:t>
            </a:r>
            <a:r>
              <a:rPr lang="en-IN" sz="1100" dirty="0"/>
              <a:t>	</a:t>
            </a:r>
            <a:r>
              <a:rPr lang="en-IN" sz="1100" dirty="0">
                <a:solidFill>
                  <a:schemeClr val="bg1">
                    <a:lumMod val="50000"/>
                  </a:schemeClr>
                </a:solidFill>
              </a:rPr>
              <a:t>Lead nurturing process initiated tagged with </a:t>
            </a:r>
            <a:br>
              <a:rPr lang="en-IN" sz="1100" dirty="0">
                <a:solidFill>
                  <a:schemeClr val="bg1">
                    <a:lumMod val="50000"/>
                  </a:schemeClr>
                </a:solidFill>
              </a:rPr>
            </a:br>
            <a:r>
              <a:rPr lang="en-IN" sz="1100" dirty="0">
                <a:solidFill>
                  <a:schemeClr val="bg1">
                    <a:lumMod val="50000"/>
                  </a:schemeClr>
                </a:solidFill>
              </a:rPr>
              <a:t> 					Campaign ID, Offer ID and Tactic ID</a:t>
            </a:r>
          </a:p>
          <a:p>
            <a:pPr marL="342900" indent="-342900">
              <a:buFont typeface="+mj-lt"/>
              <a:buAutoNum type="arabicPeriod"/>
            </a:pPr>
            <a:r>
              <a:rPr lang="en-IN" sz="1100" dirty="0">
                <a:solidFill>
                  <a:schemeClr val="accent1"/>
                </a:solidFill>
              </a:rPr>
              <a:t>Partner			–</a:t>
            </a:r>
            <a:r>
              <a:rPr lang="en-IN" sz="1100" dirty="0"/>
              <a:t>	</a:t>
            </a:r>
            <a:r>
              <a:rPr lang="en-IN" sz="1100" dirty="0">
                <a:solidFill>
                  <a:schemeClr val="bg1">
                    <a:lumMod val="50000"/>
                  </a:schemeClr>
                </a:solidFill>
              </a:rPr>
              <a:t>Opportunity submission in UPM with all </a:t>
            </a:r>
            <a:br>
              <a:rPr lang="en-IN" sz="1100" dirty="0">
                <a:solidFill>
                  <a:schemeClr val="bg1">
                    <a:lumMod val="50000"/>
                  </a:schemeClr>
                </a:solidFill>
              </a:rPr>
            </a:br>
            <a:r>
              <a:rPr lang="en-IN" sz="1100" dirty="0">
                <a:solidFill>
                  <a:schemeClr val="bg1">
                    <a:lumMod val="50000"/>
                  </a:schemeClr>
                </a:solidFill>
              </a:rPr>
              <a:t> 					tags</a:t>
            </a:r>
          </a:p>
          <a:p>
            <a:pPr marL="342900" indent="-342900">
              <a:buFont typeface="+mj-lt"/>
              <a:buAutoNum type="arabicPeriod"/>
            </a:pPr>
            <a:r>
              <a:rPr lang="en-IN" sz="1100" dirty="0">
                <a:solidFill>
                  <a:schemeClr val="accent1"/>
                </a:solidFill>
              </a:rPr>
              <a:t>Automated Process	–	</a:t>
            </a:r>
            <a:r>
              <a:rPr lang="en-IN" sz="1100" dirty="0">
                <a:solidFill>
                  <a:schemeClr val="bg1">
                    <a:lumMod val="50000"/>
                  </a:schemeClr>
                </a:solidFill>
              </a:rPr>
              <a:t>UPM Opportunity syncing in CRM with all </a:t>
            </a:r>
            <a:br>
              <a:rPr lang="en-IN" sz="1100" dirty="0">
                <a:solidFill>
                  <a:schemeClr val="bg1">
                    <a:lumMod val="50000"/>
                  </a:schemeClr>
                </a:solidFill>
              </a:rPr>
            </a:br>
            <a:r>
              <a:rPr lang="en-IN" sz="1100" dirty="0">
                <a:solidFill>
                  <a:schemeClr val="bg1">
                    <a:lumMod val="50000"/>
                  </a:schemeClr>
                </a:solidFill>
              </a:rPr>
              <a:t> 					available tags</a:t>
            </a:r>
          </a:p>
        </p:txBody>
      </p:sp>
      <p:sp>
        <p:nvSpPr>
          <p:cNvPr id="3" name="Content Placeholder 2">
            <a:extLst>
              <a:ext uri="{FF2B5EF4-FFF2-40B4-BE49-F238E27FC236}">
                <a16:creationId xmlns:a16="http://schemas.microsoft.com/office/drawing/2014/main" id="{1B319966-B751-4BBF-9638-C35F5D32E4BF}"/>
              </a:ext>
            </a:extLst>
          </p:cNvPr>
          <p:cNvSpPr>
            <a:spLocks noGrp="1"/>
          </p:cNvSpPr>
          <p:nvPr>
            <p:ph sz="half" idx="2"/>
          </p:nvPr>
        </p:nvSpPr>
        <p:spPr/>
        <p:txBody>
          <a:bodyPr/>
          <a:lstStyle/>
          <a:p>
            <a:r>
              <a:rPr lang="en-IN" dirty="0"/>
              <a:t>Mapped Modules</a:t>
            </a:r>
          </a:p>
        </p:txBody>
      </p:sp>
      <p:sp>
        <p:nvSpPr>
          <p:cNvPr id="6" name="Title 5">
            <a:extLst>
              <a:ext uri="{FF2B5EF4-FFF2-40B4-BE49-F238E27FC236}">
                <a16:creationId xmlns:a16="http://schemas.microsoft.com/office/drawing/2014/main" id="{4AB5BB71-311C-4B43-AF05-87F518F02E6D}"/>
              </a:ext>
            </a:extLst>
          </p:cNvPr>
          <p:cNvSpPr>
            <a:spLocks noGrp="1"/>
          </p:cNvSpPr>
          <p:nvPr>
            <p:ph type="title"/>
          </p:nvPr>
        </p:nvSpPr>
        <p:spPr/>
        <p:txBody>
          <a:bodyPr>
            <a:normAutofit/>
          </a:bodyPr>
          <a:lstStyle/>
          <a:p>
            <a:r>
              <a:rPr lang="en-IN" dirty="0"/>
              <a:t>Description</a:t>
            </a:r>
          </a:p>
        </p:txBody>
      </p:sp>
      <p:sp>
        <p:nvSpPr>
          <p:cNvPr id="7" name="Text Placeholder 6">
            <a:extLst>
              <a:ext uri="{FF2B5EF4-FFF2-40B4-BE49-F238E27FC236}">
                <a16:creationId xmlns:a16="http://schemas.microsoft.com/office/drawing/2014/main" id="{8779C98A-AE5B-4136-8141-E7F9FE26F9FC}"/>
              </a:ext>
            </a:extLst>
          </p:cNvPr>
          <p:cNvSpPr>
            <a:spLocks noGrp="1"/>
          </p:cNvSpPr>
          <p:nvPr>
            <p:ph type="body" sz="quarter" idx="11"/>
          </p:nvPr>
        </p:nvSpPr>
        <p:spPr>
          <a:xfrm>
            <a:off x="4634523" y="22680"/>
            <a:ext cx="4283923" cy="438911"/>
          </a:xfrm>
        </p:spPr>
        <p:txBody>
          <a:bodyPr/>
          <a:lstStyle/>
          <a:p>
            <a:r>
              <a:rPr lang="en-US" dirty="0"/>
              <a:t>UC2 - Campaign Tagging with Offer &amp; Tactic ID</a:t>
            </a:r>
          </a:p>
        </p:txBody>
      </p:sp>
      <p:graphicFrame>
        <p:nvGraphicFramePr>
          <p:cNvPr id="8" name="Table 7">
            <a:extLst>
              <a:ext uri="{FF2B5EF4-FFF2-40B4-BE49-F238E27FC236}">
                <a16:creationId xmlns:a16="http://schemas.microsoft.com/office/drawing/2014/main" id="{9250C9D8-18F7-4A4D-A001-6F2F7D1EB2D5}"/>
              </a:ext>
            </a:extLst>
          </p:cNvPr>
          <p:cNvGraphicFramePr>
            <a:graphicFrameLocks noGrp="1"/>
          </p:cNvGraphicFramePr>
          <p:nvPr>
            <p:extLst>
              <p:ext uri="{D42A27DB-BD31-4B8C-83A1-F6EECF244321}">
                <p14:modId xmlns:p14="http://schemas.microsoft.com/office/powerpoint/2010/main" val="182496423"/>
              </p:ext>
            </p:extLst>
          </p:nvPr>
        </p:nvGraphicFramePr>
        <p:xfrm>
          <a:off x="6141720" y="1282911"/>
          <a:ext cx="2776726" cy="1112520"/>
        </p:xfrm>
        <a:graphic>
          <a:graphicData uri="http://schemas.openxmlformats.org/drawingml/2006/table">
            <a:tbl>
              <a:tblPr firstRow="1" bandRow="1">
                <a:tableStyleId>{D03447BB-5D67-496B-8E87-E561075AD55C}</a:tableStyleId>
              </a:tblPr>
              <a:tblGrid>
                <a:gridCol w="1388363">
                  <a:extLst>
                    <a:ext uri="{9D8B030D-6E8A-4147-A177-3AD203B41FA5}">
                      <a16:colId xmlns:a16="http://schemas.microsoft.com/office/drawing/2014/main" val="130444276"/>
                    </a:ext>
                  </a:extLst>
                </a:gridCol>
                <a:gridCol w="1388363">
                  <a:extLst>
                    <a:ext uri="{9D8B030D-6E8A-4147-A177-3AD203B41FA5}">
                      <a16:colId xmlns:a16="http://schemas.microsoft.com/office/drawing/2014/main" val="125481603"/>
                    </a:ext>
                  </a:extLst>
                </a:gridCol>
              </a:tblGrid>
              <a:tr h="370840">
                <a:tc>
                  <a:txBody>
                    <a:bodyPr/>
                    <a:lstStyle/>
                    <a:p>
                      <a:pPr algn="l"/>
                      <a:r>
                        <a:rPr lang="en-IN" sz="1200" dirty="0"/>
                        <a:t>UPM</a:t>
                      </a:r>
                    </a:p>
                  </a:txBody>
                  <a:tcPr anchor="ctr">
                    <a:solidFill>
                      <a:srgbClr val="8CA621"/>
                    </a:solidFill>
                  </a:tcPr>
                </a:tc>
                <a:tc>
                  <a:txBody>
                    <a:bodyPr/>
                    <a:lstStyle/>
                    <a:p>
                      <a:pPr algn="l"/>
                      <a:r>
                        <a:rPr lang="en-IN" sz="1200" dirty="0"/>
                        <a:t>CRM</a:t>
                      </a:r>
                    </a:p>
                  </a:txBody>
                  <a:tcPr anchor="ctr">
                    <a:solidFill>
                      <a:srgbClr val="00BCFF"/>
                    </a:solidFill>
                  </a:tcPr>
                </a:tc>
                <a:extLst>
                  <a:ext uri="{0D108BD9-81ED-4DB2-BD59-A6C34878D82A}">
                    <a16:rowId xmlns:a16="http://schemas.microsoft.com/office/drawing/2014/main" val="2322125944"/>
                  </a:ext>
                </a:extLst>
              </a:tr>
              <a:tr h="370840">
                <a:tc>
                  <a:txBody>
                    <a:bodyPr/>
                    <a:lstStyle/>
                    <a:p>
                      <a:pPr algn="l"/>
                      <a:r>
                        <a:rPr lang="en-IN" sz="1200" dirty="0">
                          <a:solidFill>
                            <a:schemeClr val="tx1"/>
                          </a:solidFill>
                        </a:rPr>
                        <a:t>Campaign</a:t>
                      </a:r>
                    </a:p>
                  </a:txBody>
                  <a:tcPr anchor="ctr">
                    <a:solidFill>
                      <a:schemeClr val="accent3">
                        <a:lumMod val="60000"/>
                        <a:lumOff val="40000"/>
                      </a:schemeClr>
                    </a:solidFill>
                  </a:tcPr>
                </a:tc>
                <a:tc>
                  <a:txBody>
                    <a:bodyPr/>
                    <a:lstStyle/>
                    <a:p>
                      <a:pPr algn="l"/>
                      <a:r>
                        <a:rPr lang="en-IN" sz="1200" dirty="0">
                          <a:solidFill>
                            <a:schemeClr val="tx1"/>
                          </a:solidFill>
                        </a:rPr>
                        <a:t>Campaign</a:t>
                      </a:r>
                    </a:p>
                  </a:txBody>
                  <a:tcPr anchor="ctr">
                    <a:solidFill>
                      <a:schemeClr val="accent1">
                        <a:lumMod val="40000"/>
                        <a:lumOff val="60000"/>
                      </a:schemeClr>
                    </a:solidFill>
                  </a:tcPr>
                </a:tc>
                <a:extLst>
                  <a:ext uri="{0D108BD9-81ED-4DB2-BD59-A6C34878D82A}">
                    <a16:rowId xmlns:a16="http://schemas.microsoft.com/office/drawing/2014/main" val="1116951909"/>
                  </a:ext>
                </a:extLst>
              </a:tr>
              <a:tr h="370840">
                <a:tc>
                  <a:txBody>
                    <a:bodyPr/>
                    <a:lstStyle/>
                    <a:p>
                      <a:pPr algn="l"/>
                      <a:r>
                        <a:rPr lang="en-IN" sz="1200" dirty="0">
                          <a:solidFill>
                            <a:schemeClr val="tx1"/>
                          </a:solidFill>
                        </a:rPr>
                        <a:t>Opportunity</a:t>
                      </a:r>
                    </a:p>
                  </a:txBody>
                  <a:tcPr anchor="ctr">
                    <a:solidFill>
                      <a:schemeClr val="accent3">
                        <a:lumMod val="20000"/>
                        <a:lumOff val="80000"/>
                      </a:schemeClr>
                    </a:solidFill>
                  </a:tcPr>
                </a:tc>
                <a:tc>
                  <a:txBody>
                    <a:bodyPr/>
                    <a:lstStyle/>
                    <a:p>
                      <a:pPr algn="l"/>
                      <a:r>
                        <a:rPr lang="en-IN" sz="1200" dirty="0">
                          <a:solidFill>
                            <a:schemeClr val="tx1"/>
                          </a:solidFill>
                        </a:rPr>
                        <a:t>Lead</a:t>
                      </a:r>
                    </a:p>
                  </a:txBody>
                  <a:tcPr anchor="ctr">
                    <a:solidFill>
                      <a:schemeClr val="accent1">
                        <a:lumMod val="20000"/>
                        <a:lumOff val="80000"/>
                      </a:schemeClr>
                    </a:solidFill>
                  </a:tcPr>
                </a:tc>
                <a:extLst>
                  <a:ext uri="{0D108BD9-81ED-4DB2-BD59-A6C34878D82A}">
                    <a16:rowId xmlns:a16="http://schemas.microsoft.com/office/drawing/2014/main" val="1691350010"/>
                  </a:ext>
                </a:extLst>
              </a:tr>
            </a:tbl>
          </a:graphicData>
        </a:graphic>
      </p:graphicFrame>
    </p:spTree>
    <p:extLst>
      <p:ext uri="{BB962C8B-B14F-4D97-AF65-F5344CB8AC3E}">
        <p14:creationId xmlns:p14="http://schemas.microsoft.com/office/powerpoint/2010/main" val="27670066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9"/>
          <p:cNvSpPr>
            <a:spLocks/>
          </p:cNvSpPr>
          <p:nvPr/>
        </p:nvSpPr>
        <p:spPr bwMode="auto">
          <a:xfrm rot="4396374">
            <a:off x="2834284" y="1846962"/>
            <a:ext cx="3089672" cy="2155031"/>
          </a:xfrm>
          <a:custGeom>
            <a:avLst/>
            <a:gdLst>
              <a:gd name="T0" fmla="*/ 0 w 3089275"/>
              <a:gd name="T1" fmla="*/ 2873375 h 2873375"/>
              <a:gd name="T2" fmla="*/ 3890594 w 3089275"/>
              <a:gd name="T3" fmla="*/ 359172 h 2873375"/>
              <a:gd name="T4" fmla="*/ 3818633 w 3089275"/>
              <a:gd name="T5" fmla="*/ 0 h 2873375"/>
              <a:gd name="T6" fmla="*/ 5493456 w 3089275"/>
              <a:gd name="T7" fmla="*/ 449827 h 2873375"/>
              <a:gd name="T8" fmla="*/ 4056458 w 3089275"/>
              <a:gd name="T9" fmla="*/ 1186993 h 2873375"/>
              <a:gd name="T10" fmla="*/ 3984491 w 3089275"/>
              <a:gd name="T11" fmla="*/ 827819 h 2873375"/>
              <a:gd name="T12" fmla="*/ 0 w 3089275"/>
              <a:gd name="T13" fmla="*/ 2873375 h 2873375"/>
              <a:gd name="T14" fmla="*/ 0 60000 65536"/>
              <a:gd name="T15" fmla="*/ 0 60000 65536"/>
              <a:gd name="T16" fmla="*/ 0 60000 65536"/>
              <a:gd name="T17" fmla="*/ 0 60000 65536"/>
              <a:gd name="T18" fmla="*/ 0 60000 65536"/>
              <a:gd name="T19" fmla="*/ 0 60000 65536"/>
              <a:gd name="T20" fmla="*/ 0 60000 65536"/>
              <a:gd name="T21" fmla="*/ 0 w 3089275"/>
              <a:gd name="T22" fmla="*/ 0 h 2873375"/>
              <a:gd name="T23" fmla="*/ 3089275 w 3089275"/>
              <a:gd name="T24" fmla="*/ 2873375 h 2873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9275" h="2873375">
                <a:moveTo>
                  <a:pt x="0" y="2873375"/>
                </a:moveTo>
                <a:cubicBezTo>
                  <a:pt x="343253" y="1596320"/>
                  <a:pt x="1072552" y="758252"/>
                  <a:pt x="2187897" y="359172"/>
                </a:cubicBezTo>
                <a:lnTo>
                  <a:pt x="2147428" y="0"/>
                </a:lnTo>
                <a:lnTo>
                  <a:pt x="3089275" y="449827"/>
                </a:lnTo>
                <a:lnTo>
                  <a:pt x="2281170" y="1186991"/>
                </a:lnTo>
                <a:lnTo>
                  <a:pt x="2240701" y="827819"/>
                </a:lnTo>
                <a:cubicBezTo>
                  <a:pt x="1261780" y="987451"/>
                  <a:pt x="514879" y="1669303"/>
                  <a:pt x="0" y="2873375"/>
                </a:cubicBezTo>
                <a:close/>
              </a:path>
            </a:pathLst>
          </a:custGeom>
          <a:solidFill>
            <a:schemeClr val="accent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3056"/>
              </a:solidFill>
            </a:endParaRPr>
          </a:p>
        </p:txBody>
      </p:sp>
      <p:sp>
        <p:nvSpPr>
          <p:cNvPr id="14" name="Oval 13"/>
          <p:cNvSpPr>
            <a:spLocks noChangeArrowheads="1"/>
          </p:cNvSpPr>
          <p:nvPr/>
        </p:nvSpPr>
        <p:spPr bwMode="auto">
          <a:xfrm>
            <a:off x="3783808" y="1951436"/>
            <a:ext cx="78581" cy="78581"/>
          </a:xfrm>
          <a:prstGeom prst="ellipse">
            <a:avLst/>
          </a:prstGeom>
          <a:gradFill rotWithShape="1">
            <a:gsLst>
              <a:gs pos="0">
                <a:srgbClr val="FACDBE"/>
              </a:gs>
              <a:gs pos="20000">
                <a:srgbClr val="F8CDBE"/>
              </a:gs>
              <a:gs pos="100000">
                <a:srgbClr val="BE9C91"/>
              </a:gs>
            </a:gsLst>
            <a:lin ang="5400000"/>
          </a:gra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solidFill>
                <a:srgbClr val="003056"/>
              </a:solidFill>
            </a:endParaRPr>
          </a:p>
        </p:txBody>
      </p:sp>
      <p:sp>
        <p:nvSpPr>
          <p:cNvPr id="15" name="Oval 14"/>
          <p:cNvSpPr>
            <a:spLocks noChangeArrowheads="1"/>
          </p:cNvSpPr>
          <p:nvPr/>
        </p:nvSpPr>
        <p:spPr bwMode="auto">
          <a:xfrm>
            <a:off x="4279108" y="2235995"/>
            <a:ext cx="78581" cy="77391"/>
          </a:xfrm>
          <a:prstGeom prst="ellipse">
            <a:avLst/>
          </a:prstGeom>
          <a:gradFill rotWithShape="1">
            <a:gsLst>
              <a:gs pos="0">
                <a:srgbClr val="FACDBE"/>
              </a:gs>
              <a:gs pos="20000">
                <a:srgbClr val="F8CDBE"/>
              </a:gs>
              <a:gs pos="100000">
                <a:srgbClr val="BE9C91"/>
              </a:gs>
            </a:gsLst>
            <a:lin ang="5400000"/>
          </a:gra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solidFill>
                <a:srgbClr val="003056"/>
              </a:solidFill>
            </a:endParaRPr>
          </a:p>
        </p:txBody>
      </p:sp>
      <p:sp>
        <p:nvSpPr>
          <p:cNvPr id="16" name="Oval 15"/>
          <p:cNvSpPr>
            <a:spLocks noChangeArrowheads="1"/>
          </p:cNvSpPr>
          <p:nvPr/>
        </p:nvSpPr>
        <p:spPr bwMode="auto">
          <a:xfrm>
            <a:off x="4654154" y="2564607"/>
            <a:ext cx="77390" cy="77391"/>
          </a:xfrm>
          <a:prstGeom prst="ellipse">
            <a:avLst/>
          </a:prstGeom>
          <a:gradFill rotWithShape="1">
            <a:gsLst>
              <a:gs pos="0">
                <a:srgbClr val="FACDBE"/>
              </a:gs>
              <a:gs pos="20000">
                <a:srgbClr val="F8CDBE"/>
              </a:gs>
              <a:gs pos="100000">
                <a:srgbClr val="BE9C91"/>
              </a:gs>
            </a:gsLst>
            <a:lin ang="5400000"/>
          </a:gra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solidFill>
                <a:srgbClr val="003056"/>
              </a:solidFill>
            </a:endParaRPr>
          </a:p>
        </p:txBody>
      </p:sp>
      <p:sp>
        <p:nvSpPr>
          <p:cNvPr id="17" name="Freeform 16"/>
          <p:cNvSpPr/>
          <p:nvPr/>
        </p:nvSpPr>
        <p:spPr bwMode="auto">
          <a:xfrm>
            <a:off x="2025255" y="1203918"/>
            <a:ext cx="1457325" cy="571500"/>
          </a:xfrm>
          <a:custGeom>
            <a:avLst/>
            <a:gdLst>
              <a:gd name="connsiteX0" fmla="*/ 0 w 1942109"/>
              <a:gd name="connsiteY0" fmla="*/ 0 h 763483"/>
              <a:gd name="connsiteX1" fmla="*/ 1942109 w 1942109"/>
              <a:gd name="connsiteY1" fmla="*/ 0 h 763483"/>
              <a:gd name="connsiteX2" fmla="*/ 1942109 w 1942109"/>
              <a:gd name="connsiteY2" fmla="*/ 763483 h 763483"/>
              <a:gd name="connsiteX3" fmla="*/ 0 w 1942109"/>
              <a:gd name="connsiteY3" fmla="*/ 763483 h 763483"/>
              <a:gd name="connsiteX4" fmla="*/ 0 w 1942109"/>
              <a:gd name="connsiteY4" fmla="*/ 0 h 76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109" h="763483">
                <a:moveTo>
                  <a:pt x="0" y="0"/>
                </a:moveTo>
                <a:lnTo>
                  <a:pt x="1942109" y="0"/>
                </a:lnTo>
                <a:lnTo>
                  <a:pt x="1942109" y="763483"/>
                </a:lnTo>
                <a:lnTo>
                  <a:pt x="0" y="763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145" tIns="17145" rIns="17145" bIns="17145" anchor="b"/>
          <a:lstStyle/>
          <a:p>
            <a:pPr algn="ctr" defTabSz="566738">
              <a:lnSpc>
                <a:spcPct val="90000"/>
              </a:lnSpc>
              <a:spcAft>
                <a:spcPct val="35000"/>
              </a:spcAft>
              <a:defRPr/>
            </a:pPr>
            <a:r>
              <a:rPr lang="en-US" sz="1275" b="1" dirty="0">
                <a:solidFill>
                  <a:srgbClr val="003056">
                    <a:hueOff val="0"/>
                    <a:satOff val="0"/>
                    <a:lumOff val="0"/>
                    <a:alphaOff val="0"/>
                  </a:srgbClr>
                </a:solidFill>
              </a:rPr>
              <a:t>Partners want all </a:t>
            </a:r>
            <a:r>
              <a:rPr lang="en-US" altLang="en-US" sz="1275" b="1" dirty="0">
                <a:solidFill>
                  <a:srgbClr val="003056">
                    <a:hueOff val="0"/>
                    <a:satOff val="0"/>
                    <a:lumOff val="0"/>
                    <a:alphaOff val="0"/>
                  </a:srgbClr>
                </a:solidFill>
              </a:rPr>
              <a:t>“</a:t>
            </a:r>
            <a:r>
              <a:rPr lang="en-US" sz="1275" b="1" dirty="0">
                <a:solidFill>
                  <a:srgbClr val="003056">
                    <a:hueOff val="0"/>
                    <a:satOff val="0"/>
                    <a:lumOff val="0"/>
                    <a:alphaOff val="0"/>
                  </a:srgbClr>
                </a:solidFill>
              </a:rPr>
              <a:t>leads</a:t>
            </a:r>
            <a:r>
              <a:rPr lang="en-US" altLang="en-US" sz="1275" b="1" dirty="0">
                <a:solidFill>
                  <a:srgbClr val="003056">
                    <a:hueOff val="0"/>
                    <a:satOff val="0"/>
                    <a:lumOff val="0"/>
                    <a:alphaOff val="0"/>
                  </a:srgbClr>
                </a:solidFill>
              </a:rPr>
              <a:t>”</a:t>
            </a:r>
            <a:r>
              <a:rPr lang="en-US" sz="1275" b="1" dirty="0">
                <a:solidFill>
                  <a:srgbClr val="003056">
                    <a:hueOff val="0"/>
                    <a:satOff val="0"/>
                    <a:lumOff val="0"/>
                    <a:alphaOff val="0"/>
                  </a:srgbClr>
                </a:solidFill>
              </a:rPr>
              <a:t> fast</a:t>
            </a:r>
          </a:p>
        </p:txBody>
      </p:sp>
      <p:sp>
        <p:nvSpPr>
          <p:cNvPr id="18" name="Freeform 17"/>
          <p:cNvSpPr/>
          <p:nvPr/>
        </p:nvSpPr>
        <p:spPr bwMode="auto">
          <a:xfrm>
            <a:off x="3640932" y="1529955"/>
            <a:ext cx="2284810" cy="550069"/>
          </a:xfrm>
          <a:custGeom>
            <a:avLst/>
            <a:gdLst>
              <a:gd name="connsiteX0" fmla="*/ 0 w 3046933"/>
              <a:gd name="connsiteY0" fmla="*/ 0 h 733516"/>
              <a:gd name="connsiteX1" fmla="*/ 3046933 w 3046933"/>
              <a:gd name="connsiteY1" fmla="*/ 0 h 733516"/>
              <a:gd name="connsiteX2" fmla="*/ 3046933 w 3046933"/>
              <a:gd name="connsiteY2" fmla="*/ 733516 h 733516"/>
              <a:gd name="connsiteX3" fmla="*/ 0 w 3046933"/>
              <a:gd name="connsiteY3" fmla="*/ 733516 h 733516"/>
              <a:gd name="connsiteX4" fmla="*/ 0 w 3046933"/>
              <a:gd name="connsiteY4" fmla="*/ 0 h 73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6933" h="733516">
                <a:moveTo>
                  <a:pt x="0" y="0"/>
                </a:moveTo>
                <a:lnTo>
                  <a:pt x="3046933" y="0"/>
                </a:lnTo>
                <a:lnTo>
                  <a:pt x="3046933" y="733516"/>
                </a:lnTo>
                <a:lnTo>
                  <a:pt x="0" y="7335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6193" tIns="16193" rIns="16193" bIns="16193" anchor="ctr"/>
          <a:lstStyle/>
          <a:p>
            <a:pPr algn="ctr" defTabSz="566738">
              <a:lnSpc>
                <a:spcPct val="90000"/>
              </a:lnSpc>
              <a:spcAft>
                <a:spcPct val="35000"/>
              </a:spcAft>
              <a:defRPr/>
            </a:pPr>
            <a:r>
              <a:rPr lang="en-US" sz="1275" b="1" dirty="0">
                <a:solidFill>
                  <a:srgbClr val="003056">
                    <a:hueOff val="0"/>
                    <a:satOff val="0"/>
                    <a:lumOff val="0"/>
                    <a:alphaOff val="0"/>
                  </a:srgbClr>
                </a:solidFill>
              </a:rPr>
              <a:t>Channel Marketing hits the </a:t>
            </a:r>
            <a:r>
              <a:rPr lang="en-US" altLang="en-US" sz="1275" b="1" dirty="0">
                <a:solidFill>
                  <a:srgbClr val="003056">
                    <a:hueOff val="0"/>
                    <a:satOff val="0"/>
                    <a:lumOff val="0"/>
                    <a:alphaOff val="0"/>
                  </a:srgbClr>
                </a:solidFill>
              </a:rPr>
              <a:t>“</a:t>
            </a:r>
            <a:r>
              <a:rPr lang="en-US" sz="1275" b="1" dirty="0">
                <a:solidFill>
                  <a:srgbClr val="003056">
                    <a:hueOff val="0"/>
                    <a:satOff val="0"/>
                    <a:lumOff val="0"/>
                    <a:alphaOff val="0"/>
                  </a:srgbClr>
                </a:solidFill>
              </a:rPr>
              <a:t>more</a:t>
            </a:r>
            <a:r>
              <a:rPr lang="en-US" altLang="en-US" sz="1275" b="1" dirty="0">
                <a:solidFill>
                  <a:srgbClr val="003056">
                    <a:hueOff val="0"/>
                    <a:satOff val="0"/>
                    <a:lumOff val="0"/>
                    <a:alphaOff val="0"/>
                  </a:srgbClr>
                </a:solidFill>
              </a:rPr>
              <a:t>”</a:t>
            </a:r>
            <a:r>
              <a:rPr lang="en-US" sz="1275" b="1" dirty="0">
                <a:solidFill>
                  <a:srgbClr val="003056">
                    <a:hueOff val="0"/>
                    <a:satOff val="0"/>
                    <a:lumOff val="0"/>
                    <a:alphaOff val="0"/>
                  </a:srgbClr>
                </a:solidFill>
              </a:rPr>
              <a:t> button</a:t>
            </a:r>
          </a:p>
        </p:txBody>
      </p:sp>
      <p:sp>
        <p:nvSpPr>
          <p:cNvPr id="19" name="Freeform 18"/>
          <p:cNvSpPr/>
          <p:nvPr/>
        </p:nvSpPr>
        <p:spPr bwMode="auto">
          <a:xfrm>
            <a:off x="2147569" y="2135981"/>
            <a:ext cx="2077640" cy="571500"/>
          </a:xfrm>
          <a:custGeom>
            <a:avLst/>
            <a:gdLst>
              <a:gd name="connsiteX0" fmla="*/ 0 w 2770248"/>
              <a:gd name="connsiteY0" fmla="*/ 0 h 763483"/>
              <a:gd name="connsiteX1" fmla="*/ 2770248 w 2770248"/>
              <a:gd name="connsiteY1" fmla="*/ 0 h 763483"/>
              <a:gd name="connsiteX2" fmla="*/ 2770248 w 2770248"/>
              <a:gd name="connsiteY2" fmla="*/ 763483 h 763483"/>
              <a:gd name="connsiteX3" fmla="*/ 0 w 2770248"/>
              <a:gd name="connsiteY3" fmla="*/ 763483 h 763483"/>
              <a:gd name="connsiteX4" fmla="*/ 0 w 2770248"/>
              <a:gd name="connsiteY4" fmla="*/ 0 h 76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248" h="763483">
                <a:moveTo>
                  <a:pt x="0" y="0"/>
                </a:moveTo>
                <a:lnTo>
                  <a:pt x="2770248" y="0"/>
                </a:lnTo>
                <a:lnTo>
                  <a:pt x="2770248" y="763483"/>
                </a:lnTo>
                <a:lnTo>
                  <a:pt x="0" y="763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6193" tIns="16193" rIns="16193" bIns="16193" anchor="ctr"/>
          <a:lstStyle/>
          <a:p>
            <a:pPr algn="ctr" defTabSz="566738">
              <a:lnSpc>
                <a:spcPct val="90000"/>
              </a:lnSpc>
              <a:spcAft>
                <a:spcPct val="35000"/>
              </a:spcAft>
              <a:defRPr/>
            </a:pPr>
            <a:r>
              <a:rPr lang="en-US" sz="1275" b="1" dirty="0">
                <a:solidFill>
                  <a:srgbClr val="003056">
                    <a:hueOff val="0"/>
                    <a:satOff val="0"/>
                    <a:lumOff val="0"/>
                    <a:alphaOff val="0"/>
                  </a:srgbClr>
                </a:solidFill>
              </a:rPr>
              <a:t>Partners don</a:t>
            </a:r>
            <a:r>
              <a:rPr lang="en-US" altLang="en-US" sz="1275" b="1" dirty="0">
                <a:solidFill>
                  <a:srgbClr val="003056">
                    <a:hueOff val="0"/>
                    <a:satOff val="0"/>
                    <a:lumOff val="0"/>
                    <a:alphaOff val="0"/>
                  </a:srgbClr>
                </a:solidFill>
              </a:rPr>
              <a:t>’</a:t>
            </a:r>
            <a:r>
              <a:rPr lang="en-US" sz="1275" b="1" dirty="0">
                <a:solidFill>
                  <a:srgbClr val="003056">
                    <a:hueOff val="0"/>
                    <a:satOff val="0"/>
                    <a:lumOff val="0"/>
                    <a:alphaOff val="0"/>
                  </a:srgbClr>
                </a:solidFill>
              </a:rPr>
              <a:t>t follow up</a:t>
            </a:r>
          </a:p>
        </p:txBody>
      </p:sp>
      <p:sp>
        <p:nvSpPr>
          <p:cNvPr id="20" name="Oval 19"/>
          <p:cNvSpPr>
            <a:spLocks noChangeArrowheads="1"/>
          </p:cNvSpPr>
          <p:nvPr/>
        </p:nvSpPr>
        <p:spPr bwMode="auto">
          <a:xfrm>
            <a:off x="4926807" y="2936082"/>
            <a:ext cx="77391" cy="77391"/>
          </a:xfrm>
          <a:prstGeom prst="ellipse">
            <a:avLst/>
          </a:prstGeom>
          <a:gradFill rotWithShape="1">
            <a:gsLst>
              <a:gs pos="0">
                <a:srgbClr val="FACDBE"/>
              </a:gs>
              <a:gs pos="20000">
                <a:srgbClr val="F8CDBE"/>
              </a:gs>
              <a:gs pos="100000">
                <a:srgbClr val="BE9C91"/>
              </a:gs>
            </a:gsLst>
            <a:lin ang="5400000"/>
          </a:gra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solidFill>
                <a:srgbClr val="003056"/>
              </a:solidFill>
            </a:endParaRPr>
          </a:p>
        </p:txBody>
      </p:sp>
      <p:sp>
        <p:nvSpPr>
          <p:cNvPr id="21" name="Freeform 20"/>
          <p:cNvSpPr/>
          <p:nvPr/>
        </p:nvSpPr>
        <p:spPr bwMode="auto">
          <a:xfrm>
            <a:off x="4862514" y="2294336"/>
            <a:ext cx="1765697" cy="573881"/>
          </a:xfrm>
          <a:custGeom>
            <a:avLst/>
            <a:gdLst>
              <a:gd name="connsiteX0" fmla="*/ 0 w 2355769"/>
              <a:gd name="connsiteY0" fmla="*/ 0 h 763483"/>
              <a:gd name="connsiteX1" fmla="*/ 2355769 w 2355769"/>
              <a:gd name="connsiteY1" fmla="*/ 0 h 763483"/>
              <a:gd name="connsiteX2" fmla="*/ 2355769 w 2355769"/>
              <a:gd name="connsiteY2" fmla="*/ 763483 h 763483"/>
              <a:gd name="connsiteX3" fmla="*/ 0 w 2355769"/>
              <a:gd name="connsiteY3" fmla="*/ 763483 h 763483"/>
              <a:gd name="connsiteX4" fmla="*/ 0 w 2355769"/>
              <a:gd name="connsiteY4" fmla="*/ 0 h 76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769" h="763483">
                <a:moveTo>
                  <a:pt x="0" y="0"/>
                </a:moveTo>
                <a:lnTo>
                  <a:pt x="2355769" y="0"/>
                </a:lnTo>
                <a:lnTo>
                  <a:pt x="2355769" y="763483"/>
                </a:lnTo>
                <a:lnTo>
                  <a:pt x="0" y="763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6193" tIns="16193" rIns="16193" bIns="16193" anchor="ctr"/>
          <a:lstStyle/>
          <a:p>
            <a:pPr algn="ctr" defTabSz="566738">
              <a:lnSpc>
                <a:spcPct val="90000"/>
              </a:lnSpc>
              <a:spcAft>
                <a:spcPct val="35000"/>
              </a:spcAft>
              <a:defRPr/>
            </a:pPr>
            <a:r>
              <a:rPr lang="en-US" sz="1275" b="1" dirty="0">
                <a:solidFill>
                  <a:srgbClr val="003056">
                    <a:hueOff val="0"/>
                    <a:satOff val="0"/>
                    <a:lumOff val="0"/>
                    <a:alphaOff val="0"/>
                  </a:srgbClr>
                </a:solidFill>
              </a:rPr>
              <a:t>Channel Marketing: </a:t>
            </a:r>
            <a:r>
              <a:rPr lang="en-US" altLang="en-US" sz="1275" b="1" dirty="0">
                <a:solidFill>
                  <a:srgbClr val="003056">
                    <a:hueOff val="0"/>
                    <a:satOff val="0"/>
                    <a:lumOff val="0"/>
                    <a:alphaOff val="0"/>
                  </a:srgbClr>
                </a:solidFill>
              </a:rPr>
              <a:t>“</a:t>
            </a:r>
            <a:r>
              <a:rPr lang="en-US" sz="1275" b="1" dirty="0">
                <a:solidFill>
                  <a:srgbClr val="003056">
                    <a:hueOff val="0"/>
                    <a:satOff val="0"/>
                    <a:lumOff val="0"/>
                    <a:alphaOff val="0"/>
                  </a:srgbClr>
                </a:solidFill>
              </a:rPr>
              <a:t>Why no </a:t>
            </a:r>
            <a:r>
              <a:rPr lang="en-US" sz="1275" b="1" dirty="0" err="1">
                <a:solidFill>
                  <a:srgbClr val="003056">
                    <a:hueOff val="0"/>
                    <a:satOff val="0"/>
                    <a:lumOff val="0"/>
                    <a:alphaOff val="0"/>
                  </a:srgbClr>
                </a:solidFill>
              </a:rPr>
              <a:t>followup</a:t>
            </a:r>
            <a:r>
              <a:rPr lang="en-US" sz="1275" b="1" dirty="0">
                <a:solidFill>
                  <a:srgbClr val="003056">
                    <a:hueOff val="0"/>
                    <a:satOff val="0"/>
                    <a:lumOff val="0"/>
                    <a:alphaOff val="0"/>
                  </a:srgbClr>
                </a:solidFill>
              </a:rPr>
              <a:t>?</a:t>
            </a:r>
            <a:r>
              <a:rPr lang="en-US" altLang="en-US" sz="1275" b="1" dirty="0">
                <a:solidFill>
                  <a:srgbClr val="003056">
                    <a:hueOff val="0"/>
                    <a:satOff val="0"/>
                    <a:lumOff val="0"/>
                    <a:alphaOff val="0"/>
                  </a:srgbClr>
                </a:solidFill>
              </a:rPr>
              <a:t>”</a:t>
            </a:r>
            <a:endParaRPr lang="en-US" sz="1275" b="1" dirty="0">
              <a:solidFill>
                <a:srgbClr val="003056">
                  <a:hueOff val="0"/>
                  <a:satOff val="0"/>
                  <a:lumOff val="0"/>
                  <a:alphaOff val="0"/>
                </a:srgbClr>
              </a:solidFill>
            </a:endParaRPr>
          </a:p>
        </p:txBody>
      </p:sp>
      <p:sp>
        <p:nvSpPr>
          <p:cNvPr id="22" name="Freeform 21"/>
          <p:cNvSpPr/>
          <p:nvPr/>
        </p:nvSpPr>
        <p:spPr bwMode="auto">
          <a:xfrm>
            <a:off x="2603898" y="2951561"/>
            <a:ext cx="1969294" cy="573881"/>
          </a:xfrm>
          <a:custGeom>
            <a:avLst/>
            <a:gdLst>
              <a:gd name="connsiteX0" fmla="*/ 0 w 2624472"/>
              <a:gd name="connsiteY0" fmla="*/ 0 h 763483"/>
              <a:gd name="connsiteX1" fmla="*/ 2624472 w 2624472"/>
              <a:gd name="connsiteY1" fmla="*/ 0 h 763483"/>
              <a:gd name="connsiteX2" fmla="*/ 2624472 w 2624472"/>
              <a:gd name="connsiteY2" fmla="*/ 763483 h 763483"/>
              <a:gd name="connsiteX3" fmla="*/ 0 w 2624472"/>
              <a:gd name="connsiteY3" fmla="*/ 763483 h 763483"/>
              <a:gd name="connsiteX4" fmla="*/ 0 w 2624472"/>
              <a:gd name="connsiteY4" fmla="*/ 0 h 76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4472" h="763483">
                <a:moveTo>
                  <a:pt x="0" y="0"/>
                </a:moveTo>
                <a:lnTo>
                  <a:pt x="2624472" y="0"/>
                </a:lnTo>
                <a:lnTo>
                  <a:pt x="2624472" y="763483"/>
                </a:lnTo>
                <a:lnTo>
                  <a:pt x="0" y="763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6193" tIns="16193" rIns="16193" bIns="16193" anchor="ctr"/>
          <a:lstStyle/>
          <a:p>
            <a:pPr algn="ctr" defTabSz="566738">
              <a:lnSpc>
                <a:spcPct val="90000"/>
              </a:lnSpc>
              <a:spcAft>
                <a:spcPct val="35000"/>
              </a:spcAft>
              <a:defRPr/>
            </a:pPr>
            <a:r>
              <a:rPr lang="en-US" sz="1275" b="1" dirty="0">
                <a:solidFill>
                  <a:srgbClr val="003056">
                    <a:hueOff val="0"/>
                    <a:satOff val="0"/>
                    <a:lumOff val="0"/>
                    <a:alphaOff val="0"/>
                  </a:srgbClr>
                </a:solidFill>
              </a:rPr>
              <a:t>Partners: The </a:t>
            </a:r>
            <a:r>
              <a:rPr lang="en-US" altLang="en-US" sz="1275" b="1" dirty="0">
                <a:solidFill>
                  <a:srgbClr val="003056">
                    <a:hueOff val="0"/>
                    <a:satOff val="0"/>
                    <a:lumOff val="0"/>
                    <a:alphaOff val="0"/>
                  </a:srgbClr>
                </a:solidFill>
              </a:rPr>
              <a:t>“</a:t>
            </a:r>
            <a:r>
              <a:rPr lang="en-US" sz="1275" b="1" dirty="0">
                <a:solidFill>
                  <a:srgbClr val="003056">
                    <a:hueOff val="0"/>
                    <a:satOff val="0"/>
                    <a:lumOff val="0"/>
                    <a:alphaOff val="0"/>
                  </a:srgbClr>
                </a:solidFill>
              </a:rPr>
              <a:t>leads</a:t>
            </a:r>
            <a:r>
              <a:rPr lang="en-US" altLang="en-US" sz="1275" b="1" dirty="0">
                <a:solidFill>
                  <a:srgbClr val="003056">
                    <a:hueOff val="0"/>
                    <a:satOff val="0"/>
                    <a:lumOff val="0"/>
                    <a:alphaOff val="0"/>
                  </a:srgbClr>
                </a:solidFill>
              </a:rPr>
              <a:t>”</a:t>
            </a:r>
            <a:r>
              <a:rPr lang="en-US" sz="1275" b="1" dirty="0">
                <a:solidFill>
                  <a:srgbClr val="003056">
                    <a:hueOff val="0"/>
                    <a:satOff val="0"/>
                    <a:lumOff val="0"/>
                    <a:alphaOff val="0"/>
                  </a:srgbClr>
                </a:solidFill>
              </a:rPr>
              <a:t> are no good</a:t>
            </a:r>
          </a:p>
        </p:txBody>
      </p:sp>
      <p:sp>
        <p:nvSpPr>
          <p:cNvPr id="23" name="Oval 22"/>
          <p:cNvSpPr>
            <a:spLocks noChangeArrowheads="1"/>
          </p:cNvSpPr>
          <p:nvPr/>
        </p:nvSpPr>
        <p:spPr bwMode="auto">
          <a:xfrm>
            <a:off x="5076827" y="3280174"/>
            <a:ext cx="78581" cy="78581"/>
          </a:xfrm>
          <a:prstGeom prst="ellipse">
            <a:avLst/>
          </a:prstGeom>
          <a:gradFill rotWithShape="1">
            <a:gsLst>
              <a:gs pos="0">
                <a:srgbClr val="FACDBE"/>
              </a:gs>
              <a:gs pos="20000">
                <a:srgbClr val="F8CDBE"/>
              </a:gs>
              <a:gs pos="100000">
                <a:srgbClr val="BE9C91"/>
              </a:gs>
            </a:gsLst>
            <a:lin ang="5400000"/>
          </a:gra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solidFill>
                <a:srgbClr val="003056"/>
              </a:solidFill>
            </a:endParaRPr>
          </a:p>
        </p:txBody>
      </p:sp>
      <p:sp>
        <p:nvSpPr>
          <p:cNvPr id="24" name="Freeform 23"/>
          <p:cNvSpPr/>
          <p:nvPr/>
        </p:nvSpPr>
        <p:spPr bwMode="auto">
          <a:xfrm>
            <a:off x="5488096" y="3032524"/>
            <a:ext cx="1141810" cy="573881"/>
          </a:xfrm>
          <a:custGeom>
            <a:avLst/>
            <a:gdLst>
              <a:gd name="connsiteX0" fmla="*/ 0 w 1522194"/>
              <a:gd name="connsiteY0" fmla="*/ 0 h 763483"/>
              <a:gd name="connsiteX1" fmla="*/ 1522194 w 1522194"/>
              <a:gd name="connsiteY1" fmla="*/ 0 h 763483"/>
              <a:gd name="connsiteX2" fmla="*/ 1522194 w 1522194"/>
              <a:gd name="connsiteY2" fmla="*/ 763483 h 763483"/>
              <a:gd name="connsiteX3" fmla="*/ 0 w 1522194"/>
              <a:gd name="connsiteY3" fmla="*/ 763483 h 763483"/>
              <a:gd name="connsiteX4" fmla="*/ 0 w 1522194"/>
              <a:gd name="connsiteY4" fmla="*/ 0 h 76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194" h="763483">
                <a:moveTo>
                  <a:pt x="0" y="0"/>
                </a:moveTo>
                <a:lnTo>
                  <a:pt x="1522194" y="0"/>
                </a:lnTo>
                <a:lnTo>
                  <a:pt x="1522194" y="763483"/>
                </a:lnTo>
                <a:lnTo>
                  <a:pt x="0" y="763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6193" tIns="16193" rIns="16193" bIns="16193" spcCol="1270" anchor="ctr"/>
          <a:lstStyle/>
          <a:p>
            <a:pPr algn="ctr" defTabSz="566738">
              <a:lnSpc>
                <a:spcPct val="90000"/>
              </a:lnSpc>
              <a:spcAft>
                <a:spcPct val="35000"/>
              </a:spcAft>
              <a:defRPr/>
            </a:pPr>
            <a:r>
              <a:rPr lang="en-US" sz="1275" b="1" dirty="0">
                <a:solidFill>
                  <a:srgbClr val="003056">
                    <a:hueOff val="0"/>
                    <a:satOff val="0"/>
                    <a:lumOff val="0"/>
                    <a:alphaOff val="0"/>
                  </a:srgbClr>
                </a:solidFill>
              </a:rPr>
              <a:t>Channel Marketing:</a:t>
            </a:r>
          </a:p>
        </p:txBody>
      </p:sp>
      <p:sp>
        <p:nvSpPr>
          <p:cNvPr id="25" name="Freeform 24"/>
          <p:cNvSpPr/>
          <p:nvPr/>
        </p:nvSpPr>
        <p:spPr bwMode="auto">
          <a:xfrm>
            <a:off x="4595812" y="4207881"/>
            <a:ext cx="1968104" cy="573881"/>
          </a:xfrm>
          <a:custGeom>
            <a:avLst/>
            <a:gdLst>
              <a:gd name="connsiteX0" fmla="*/ 0 w 2624472"/>
              <a:gd name="connsiteY0" fmla="*/ 0 h 763483"/>
              <a:gd name="connsiteX1" fmla="*/ 2624472 w 2624472"/>
              <a:gd name="connsiteY1" fmla="*/ 0 h 763483"/>
              <a:gd name="connsiteX2" fmla="*/ 2624472 w 2624472"/>
              <a:gd name="connsiteY2" fmla="*/ 763483 h 763483"/>
              <a:gd name="connsiteX3" fmla="*/ 0 w 2624472"/>
              <a:gd name="connsiteY3" fmla="*/ 763483 h 763483"/>
              <a:gd name="connsiteX4" fmla="*/ 0 w 2624472"/>
              <a:gd name="connsiteY4" fmla="*/ 0 h 76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4472" h="763483">
                <a:moveTo>
                  <a:pt x="0" y="0"/>
                </a:moveTo>
                <a:lnTo>
                  <a:pt x="2624472" y="0"/>
                </a:lnTo>
                <a:lnTo>
                  <a:pt x="2624472" y="763483"/>
                </a:lnTo>
                <a:lnTo>
                  <a:pt x="0" y="7634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6193" tIns="16193" rIns="16193" bIns="16193" spcCol="1270"/>
          <a:lstStyle/>
          <a:p>
            <a:pPr algn="ctr" defTabSz="566738">
              <a:lnSpc>
                <a:spcPct val="90000"/>
              </a:lnSpc>
              <a:spcAft>
                <a:spcPct val="35000"/>
              </a:spcAft>
              <a:defRPr/>
            </a:pPr>
            <a:r>
              <a:rPr lang="en-US" sz="1275" b="1" dirty="0">
                <a:solidFill>
                  <a:srgbClr val="003056">
                    <a:hueOff val="0"/>
                    <a:satOff val="0"/>
                    <a:lumOff val="0"/>
                    <a:alphaOff val="0"/>
                  </a:srgbClr>
                </a:solidFill>
              </a:rPr>
              <a:t>Wasted effort, poor performance, bitterness, despair</a:t>
            </a:r>
          </a:p>
        </p:txBody>
      </p:sp>
      <p:pic>
        <p:nvPicPr>
          <p:cNvPr id="1435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7902" y="530026"/>
            <a:ext cx="1003697" cy="76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4785" y="1006078"/>
            <a:ext cx="86915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28751" y="1763316"/>
            <a:ext cx="82748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14464" y="2758678"/>
            <a:ext cx="131564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84662" y="2758680"/>
            <a:ext cx="1406128" cy="91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10"/>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6530580" y="3722694"/>
            <a:ext cx="11525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1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680599" y="1768079"/>
            <a:ext cx="111085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12"/>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67050" y="3723084"/>
            <a:ext cx="1428750" cy="108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2"/>
          <p:cNvSpPr txBox="1">
            <a:spLocks/>
          </p:cNvSpPr>
          <p:nvPr/>
        </p:nvSpPr>
        <p:spPr>
          <a:xfrm>
            <a:off x="365124" y="185261"/>
            <a:ext cx="8413751" cy="320040"/>
          </a:xfrm>
          <a:prstGeom prst="rect">
            <a:avLst/>
          </a:prstGeom>
        </p:spPr>
        <p:txBody>
          <a:bodyPr vert="horz" wrap="square" lIns="0" tIns="0" rIns="0" bIns="0" rtlCol="0" anchor="t" anchorCtr="0">
            <a:noAutofit/>
          </a:bodyPr>
          <a:lstStyle>
            <a:lvl1pPr algn="l" defTabSz="457200" rtl="0" eaLnBrk="1" latinLnBrk="0" hangingPunct="1">
              <a:lnSpc>
                <a:spcPts val="2800"/>
              </a:lnSpc>
              <a:spcBef>
                <a:spcPct val="0"/>
              </a:spcBef>
              <a:buNone/>
              <a:defRPr sz="2400" b="1" i="0" kern="1200" baseline="0">
                <a:solidFill>
                  <a:schemeClr val="tx1"/>
                </a:solidFill>
                <a:latin typeface="Adelle-Bold"/>
                <a:ea typeface="+mj-ea"/>
                <a:cs typeface="Adelle-Bold"/>
              </a:defRPr>
            </a:lvl1pPr>
          </a:lstStyle>
          <a:p>
            <a:r>
              <a:rPr lang="en-US" dirty="0">
                <a:solidFill>
                  <a:srgbClr val="003056"/>
                </a:solidFill>
              </a:rPr>
              <a:t>The Usual B-to-B Scenario</a:t>
            </a:r>
          </a:p>
        </p:txBody>
      </p:sp>
    </p:spTree>
    <p:extLst>
      <p:ext uri="{BB962C8B-B14F-4D97-AF65-F5344CB8AC3E}">
        <p14:creationId xmlns:p14="http://schemas.microsoft.com/office/powerpoint/2010/main" val="19655453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3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5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3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5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3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3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2"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F252-3E2F-485A-9745-3AD4D0D60B11}"/>
              </a:ext>
            </a:extLst>
          </p:cNvPr>
          <p:cNvSpPr>
            <a:spLocks noGrp="1"/>
          </p:cNvSpPr>
          <p:nvPr>
            <p:ph type="ctrTitle"/>
          </p:nvPr>
        </p:nvSpPr>
        <p:spPr/>
        <p:txBody>
          <a:bodyPr/>
          <a:lstStyle/>
          <a:p>
            <a:endParaRPr lang="en-IN"/>
          </a:p>
        </p:txBody>
      </p:sp>
      <p:sp>
        <p:nvSpPr>
          <p:cNvPr id="3" name="Text Placeholder 2">
            <a:extLst>
              <a:ext uri="{FF2B5EF4-FFF2-40B4-BE49-F238E27FC236}">
                <a16:creationId xmlns:a16="http://schemas.microsoft.com/office/drawing/2014/main" id="{3209B99B-F267-46FA-BDC9-9682DAB02A8F}"/>
              </a:ext>
            </a:extLst>
          </p:cNvPr>
          <p:cNvSpPr>
            <a:spLocks noGrp="1"/>
          </p:cNvSpPr>
          <p:nvPr>
            <p:ph type="body" sz="quarter" idx="13"/>
          </p:nvPr>
        </p:nvSpPr>
        <p:spPr>
          <a:xfrm>
            <a:off x="213525" y="1902384"/>
            <a:ext cx="6846035" cy="601863"/>
          </a:xfrm>
        </p:spPr>
        <p:txBody>
          <a:bodyPr/>
          <a:lstStyle/>
          <a:p>
            <a:r>
              <a:rPr lang="en-IN" dirty="0"/>
              <a:t>Work Flow Use Case 3</a:t>
            </a:r>
          </a:p>
          <a:p>
            <a:r>
              <a:rPr lang="en-IN" sz="2800" dirty="0">
                <a:solidFill>
                  <a:schemeClr val="bg1">
                    <a:lumMod val="65000"/>
                  </a:schemeClr>
                </a:solidFill>
              </a:rPr>
              <a:t>Lead Assignment to Partner</a:t>
            </a:r>
          </a:p>
        </p:txBody>
      </p:sp>
    </p:spTree>
    <p:extLst>
      <p:ext uri="{BB962C8B-B14F-4D97-AF65-F5344CB8AC3E}">
        <p14:creationId xmlns:p14="http://schemas.microsoft.com/office/powerpoint/2010/main" val="9413207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2986816" y="604299"/>
            <a:ext cx="6157184" cy="4051875"/>
          </a:xfrm>
          <a:prstGeom prst="rect">
            <a:avLst/>
          </a:prstGeom>
          <a:solidFill>
            <a:srgbClr val="00BCFF">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0" y="604299"/>
            <a:ext cx="2986771" cy="4044483"/>
          </a:xfrm>
          <a:prstGeom prst="rect">
            <a:avLst/>
          </a:prstGeom>
          <a:solidFill>
            <a:srgbClr val="8CA621">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Work Flow</a:t>
            </a:r>
          </a:p>
        </p:txBody>
      </p:sp>
      <p:sp>
        <p:nvSpPr>
          <p:cNvPr id="4" name="Text Placeholder 3"/>
          <p:cNvSpPr>
            <a:spLocks noGrp="1"/>
          </p:cNvSpPr>
          <p:nvPr>
            <p:ph type="body" sz="quarter" idx="11"/>
          </p:nvPr>
        </p:nvSpPr>
        <p:spPr/>
        <p:txBody>
          <a:bodyPr/>
          <a:lstStyle/>
          <a:p>
            <a:r>
              <a:rPr lang="en-US" dirty="0"/>
              <a:t>UC3 - Lead Assignment to Partner</a:t>
            </a:r>
          </a:p>
        </p:txBody>
      </p:sp>
      <p:sp>
        <p:nvSpPr>
          <p:cNvPr id="2" name="Rectangle 1"/>
          <p:cNvSpPr/>
          <p:nvPr/>
        </p:nvSpPr>
        <p:spPr>
          <a:xfrm>
            <a:off x="0" y="4647629"/>
            <a:ext cx="2986771" cy="182637"/>
          </a:xfrm>
          <a:prstGeom prst="rect">
            <a:avLst/>
          </a:prstGeom>
          <a:solidFill>
            <a:srgbClr val="8CA621">
              <a:alpha val="50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OEM CRM</a:t>
            </a:r>
          </a:p>
        </p:txBody>
      </p:sp>
      <p:sp>
        <p:nvSpPr>
          <p:cNvPr id="44" name="Rectangle 43"/>
          <p:cNvSpPr/>
          <p:nvPr/>
        </p:nvSpPr>
        <p:spPr>
          <a:xfrm>
            <a:off x="2986770" y="4645782"/>
            <a:ext cx="6157183" cy="182638"/>
          </a:xfrm>
          <a:prstGeom prst="rect">
            <a:avLst/>
          </a:prstGeom>
          <a:solidFill>
            <a:srgbClr val="00BC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ZINFI UPM</a:t>
            </a:r>
          </a:p>
        </p:txBody>
      </p:sp>
      <p:sp>
        <p:nvSpPr>
          <p:cNvPr id="15" name="Rectangle 14">
            <a:hlinkClick r:id="rId2" action="ppaction://hlinksldjump"/>
            <a:extLst>
              <a:ext uri="{FF2B5EF4-FFF2-40B4-BE49-F238E27FC236}">
                <a16:creationId xmlns:a16="http://schemas.microsoft.com/office/drawing/2014/main" id="{5D7E5083-99CF-45CD-ADA0-2566BCD38E02}"/>
              </a:ext>
            </a:extLst>
          </p:cNvPr>
          <p:cNvSpPr/>
          <p:nvPr/>
        </p:nvSpPr>
        <p:spPr>
          <a:xfrm>
            <a:off x="3658034" y="1356230"/>
            <a:ext cx="1820182" cy="200534"/>
          </a:xfrm>
          <a:prstGeom prst="rect">
            <a:avLst/>
          </a:prstGeom>
          <a:solidFill>
            <a:srgbClr val="00BCFF"/>
          </a:solid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ea typeface="Arial" charset="0"/>
                <a:cs typeface="Arial" charset="0"/>
              </a:rPr>
              <a:t>Prospect Qualification Marketing Activities</a:t>
            </a:r>
          </a:p>
        </p:txBody>
      </p:sp>
      <p:sp>
        <p:nvSpPr>
          <p:cNvPr id="19" name="Decision 86">
            <a:extLst>
              <a:ext uri="{FF2B5EF4-FFF2-40B4-BE49-F238E27FC236}">
                <a16:creationId xmlns:a16="http://schemas.microsoft.com/office/drawing/2014/main" id="{334C1F85-7C05-4408-A13B-E2CE27BE8D57}"/>
              </a:ext>
            </a:extLst>
          </p:cNvPr>
          <p:cNvSpPr/>
          <p:nvPr/>
        </p:nvSpPr>
        <p:spPr>
          <a:xfrm>
            <a:off x="5817564" y="2264950"/>
            <a:ext cx="216384" cy="127516"/>
          </a:xfrm>
          <a:prstGeom prst="flowChartDecisi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600" dirty="0"/>
              <a:t>N</a:t>
            </a:r>
          </a:p>
        </p:txBody>
      </p:sp>
      <p:sp>
        <p:nvSpPr>
          <p:cNvPr id="20" name="Hexagon 19">
            <a:hlinkClick r:id="rId3" action="ppaction://hlinksldjump"/>
            <a:extLst>
              <a:ext uri="{FF2B5EF4-FFF2-40B4-BE49-F238E27FC236}">
                <a16:creationId xmlns:a16="http://schemas.microsoft.com/office/drawing/2014/main" id="{5345716E-787D-4994-A20A-2B89A850B341}"/>
              </a:ext>
            </a:extLst>
          </p:cNvPr>
          <p:cNvSpPr/>
          <p:nvPr/>
        </p:nvSpPr>
        <p:spPr>
          <a:xfrm>
            <a:off x="2777411" y="2347954"/>
            <a:ext cx="418809" cy="161654"/>
          </a:xfrm>
          <a:prstGeom prst="hexagon">
            <a:avLst/>
          </a:prstGeom>
          <a:gradFill>
            <a:gsLst>
              <a:gs pos="0">
                <a:srgbClr val="8CA621"/>
              </a:gs>
              <a:gs pos="100000">
                <a:srgbClr val="00BCF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700" dirty="0"/>
              <a:t>SYNC</a:t>
            </a:r>
          </a:p>
        </p:txBody>
      </p:sp>
      <p:sp>
        <p:nvSpPr>
          <p:cNvPr id="21" name="Rectangle 20">
            <a:hlinkClick r:id="rId4" action="ppaction://hlinksldjump"/>
            <a:extLst>
              <a:ext uri="{FF2B5EF4-FFF2-40B4-BE49-F238E27FC236}">
                <a16:creationId xmlns:a16="http://schemas.microsoft.com/office/drawing/2014/main" id="{D744F929-6E41-4846-A9D6-62DC3CBE083A}"/>
              </a:ext>
            </a:extLst>
          </p:cNvPr>
          <p:cNvSpPr/>
          <p:nvPr/>
        </p:nvSpPr>
        <p:spPr>
          <a:xfrm>
            <a:off x="3661346" y="2818746"/>
            <a:ext cx="1820182" cy="317395"/>
          </a:xfrm>
          <a:prstGeom prst="rect">
            <a:avLst/>
          </a:prstGeom>
          <a:solidFill>
            <a:srgbClr val="00BCFF"/>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ea typeface="Arial" charset="0"/>
                <a:cs typeface="Arial" charset="0"/>
              </a:rPr>
              <a:t>Lead Converted to Opportunity</a:t>
            </a:r>
          </a:p>
        </p:txBody>
      </p:sp>
      <p:sp>
        <p:nvSpPr>
          <p:cNvPr id="22" name="Rectangle 21">
            <a:extLst>
              <a:ext uri="{FF2B5EF4-FFF2-40B4-BE49-F238E27FC236}">
                <a16:creationId xmlns:a16="http://schemas.microsoft.com/office/drawing/2014/main" id="{768FB445-2717-43A4-ACCE-4C25C40C7FD2}"/>
              </a:ext>
            </a:extLst>
          </p:cNvPr>
          <p:cNvSpPr/>
          <p:nvPr/>
        </p:nvSpPr>
        <p:spPr>
          <a:xfrm>
            <a:off x="3669297" y="3368041"/>
            <a:ext cx="1820182"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Opportunity Pushed to OEM SFDC</a:t>
            </a:r>
          </a:p>
        </p:txBody>
      </p:sp>
      <p:cxnSp>
        <p:nvCxnSpPr>
          <p:cNvPr id="23" name="Straight Arrow Connector 22">
            <a:extLst>
              <a:ext uri="{FF2B5EF4-FFF2-40B4-BE49-F238E27FC236}">
                <a16:creationId xmlns:a16="http://schemas.microsoft.com/office/drawing/2014/main" id="{E5C8D49B-AF7B-4E11-A714-0FFD0A82652A}"/>
              </a:ext>
            </a:extLst>
          </p:cNvPr>
          <p:cNvCxnSpPr>
            <a:cxnSpLocks/>
            <a:stCxn id="21" idx="2"/>
            <a:endCxn id="22" idx="0"/>
          </p:cNvCxnSpPr>
          <p:nvPr/>
        </p:nvCxnSpPr>
        <p:spPr>
          <a:xfrm>
            <a:off x="4571437" y="3136141"/>
            <a:ext cx="7951" cy="231900"/>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C52C74AE-8C0D-4FF6-BBF4-D9A712F51084}"/>
              </a:ext>
            </a:extLst>
          </p:cNvPr>
          <p:cNvSpPr/>
          <p:nvPr/>
        </p:nvSpPr>
        <p:spPr>
          <a:xfrm>
            <a:off x="602903" y="2325390"/>
            <a:ext cx="1820182" cy="201448"/>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ea typeface="Arial" charset="0"/>
                <a:cs typeface="Arial" charset="0"/>
              </a:rPr>
              <a:t>Opportunity Tagged to Lead</a:t>
            </a:r>
          </a:p>
        </p:txBody>
      </p:sp>
      <p:sp>
        <p:nvSpPr>
          <p:cNvPr id="25" name="Rectangle 24">
            <a:extLst>
              <a:ext uri="{FF2B5EF4-FFF2-40B4-BE49-F238E27FC236}">
                <a16:creationId xmlns:a16="http://schemas.microsoft.com/office/drawing/2014/main" id="{34C524EC-207A-425D-BF25-D1D8641EB029}"/>
              </a:ext>
            </a:extLst>
          </p:cNvPr>
          <p:cNvSpPr/>
          <p:nvPr/>
        </p:nvSpPr>
        <p:spPr>
          <a:xfrm>
            <a:off x="3669297" y="3988346"/>
            <a:ext cx="1820182" cy="252790"/>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Regd. Deal Submission Status</a:t>
            </a:r>
          </a:p>
        </p:txBody>
      </p:sp>
      <p:sp>
        <p:nvSpPr>
          <p:cNvPr id="26" name="Decision 84">
            <a:extLst>
              <a:ext uri="{FF2B5EF4-FFF2-40B4-BE49-F238E27FC236}">
                <a16:creationId xmlns:a16="http://schemas.microsoft.com/office/drawing/2014/main" id="{A6211A5D-F454-40BB-8AA1-8AA4F4056D27}"/>
              </a:ext>
            </a:extLst>
          </p:cNvPr>
          <p:cNvSpPr/>
          <p:nvPr/>
        </p:nvSpPr>
        <p:spPr>
          <a:xfrm>
            <a:off x="6559266" y="1974352"/>
            <a:ext cx="216384" cy="127516"/>
          </a:xfrm>
          <a:prstGeom prst="flowChartDecision">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600" dirty="0"/>
              <a:t>Y</a:t>
            </a:r>
          </a:p>
        </p:txBody>
      </p:sp>
      <p:cxnSp>
        <p:nvCxnSpPr>
          <p:cNvPr id="27" name="Straight Connector 26">
            <a:extLst>
              <a:ext uri="{FF2B5EF4-FFF2-40B4-BE49-F238E27FC236}">
                <a16:creationId xmlns:a16="http://schemas.microsoft.com/office/drawing/2014/main" id="{D45239A2-69C6-48D5-B82F-67D9EE9C9995}"/>
              </a:ext>
            </a:extLst>
          </p:cNvPr>
          <p:cNvCxnSpPr/>
          <p:nvPr/>
        </p:nvCxnSpPr>
        <p:spPr>
          <a:xfrm>
            <a:off x="5780877" y="1897997"/>
            <a:ext cx="128016" cy="0"/>
          </a:xfrm>
          <a:prstGeom prst="line">
            <a:avLst/>
          </a:prstGeom>
          <a:ln w="12700">
            <a:solidFill>
              <a:srgbClr val="00BCFF">
                <a:alpha val="50000"/>
              </a:srgbClr>
            </a:solidFill>
            <a:prstDash val="sysDot"/>
          </a:ln>
          <a:effectLst/>
        </p:spPr>
        <p:style>
          <a:lnRef idx="2">
            <a:schemeClr val="accent1"/>
          </a:lnRef>
          <a:fillRef idx="0">
            <a:schemeClr val="accent1"/>
          </a:fillRef>
          <a:effectRef idx="1">
            <a:schemeClr val="accent1"/>
          </a:effectRef>
          <a:fontRef idx="minor">
            <a:schemeClr val="tx1"/>
          </a:fontRef>
        </p:style>
      </p:cxnSp>
      <p:sp>
        <p:nvSpPr>
          <p:cNvPr id="28" name="Rectangle 27">
            <a:hlinkClick r:id="rId5" action="ppaction://hlinksldjump"/>
            <a:extLst>
              <a:ext uri="{FF2B5EF4-FFF2-40B4-BE49-F238E27FC236}">
                <a16:creationId xmlns:a16="http://schemas.microsoft.com/office/drawing/2014/main" id="{5774CEDD-2E71-4E5C-BFEC-BEEB9C083145}"/>
              </a:ext>
            </a:extLst>
          </p:cNvPr>
          <p:cNvSpPr/>
          <p:nvPr/>
        </p:nvSpPr>
        <p:spPr>
          <a:xfrm>
            <a:off x="599935" y="2818747"/>
            <a:ext cx="1824360" cy="320352"/>
          </a:xfrm>
          <a:prstGeom prst="rect">
            <a:avLst/>
          </a:prstGeom>
          <a:solidFill>
            <a:srgbClr val="8CA621"/>
          </a:solidFill>
          <a:ln w="12700">
            <a:no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ea typeface="Arial" charset="0"/>
                <a:cs typeface="Arial" charset="0"/>
              </a:rPr>
              <a:t>Lead Conversion &amp; Final Approval Process</a:t>
            </a:r>
          </a:p>
        </p:txBody>
      </p:sp>
      <p:cxnSp>
        <p:nvCxnSpPr>
          <p:cNvPr id="29" name="Straight Arrow Connector 28">
            <a:extLst>
              <a:ext uri="{FF2B5EF4-FFF2-40B4-BE49-F238E27FC236}">
                <a16:creationId xmlns:a16="http://schemas.microsoft.com/office/drawing/2014/main" id="{003AFAA7-9930-42EB-B3A0-FE4D858858B9}"/>
              </a:ext>
            </a:extLst>
          </p:cNvPr>
          <p:cNvCxnSpPr>
            <a:cxnSpLocks/>
            <a:stCxn id="24" idx="2"/>
            <a:endCxn id="28" idx="0"/>
          </p:cNvCxnSpPr>
          <p:nvPr/>
        </p:nvCxnSpPr>
        <p:spPr>
          <a:xfrm flipH="1">
            <a:off x="1512115" y="2526838"/>
            <a:ext cx="879" cy="291909"/>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Flowchart: Decision 29">
            <a:extLst>
              <a:ext uri="{FF2B5EF4-FFF2-40B4-BE49-F238E27FC236}">
                <a16:creationId xmlns:a16="http://schemas.microsoft.com/office/drawing/2014/main" id="{5ABD6D98-7730-4408-8AF0-4E5EED3A0EC1}"/>
              </a:ext>
            </a:extLst>
          </p:cNvPr>
          <p:cNvSpPr/>
          <p:nvPr/>
        </p:nvSpPr>
        <p:spPr>
          <a:xfrm>
            <a:off x="5643566" y="1636594"/>
            <a:ext cx="921454" cy="650391"/>
          </a:xfrm>
          <a:prstGeom prst="flowChartDecision">
            <a:avLst/>
          </a:prstGeom>
          <a:solidFill>
            <a:srgbClr val="00BCFF"/>
          </a:solid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cs typeface="Arial" charset="0"/>
              </a:rPr>
              <a:t>Contact/Account Existing?</a:t>
            </a:r>
          </a:p>
        </p:txBody>
      </p:sp>
      <p:cxnSp>
        <p:nvCxnSpPr>
          <p:cNvPr id="31" name="Connector: Elbow 30">
            <a:extLst>
              <a:ext uri="{FF2B5EF4-FFF2-40B4-BE49-F238E27FC236}">
                <a16:creationId xmlns:a16="http://schemas.microsoft.com/office/drawing/2014/main" id="{B8464630-5903-4793-BF4D-130A8CD2B892}"/>
              </a:ext>
            </a:extLst>
          </p:cNvPr>
          <p:cNvCxnSpPr>
            <a:cxnSpLocks/>
            <a:stCxn id="15" idx="3"/>
          </p:cNvCxnSpPr>
          <p:nvPr/>
        </p:nvCxnSpPr>
        <p:spPr>
          <a:xfrm>
            <a:off x="5478216" y="1456497"/>
            <a:ext cx="626077" cy="180097"/>
          </a:xfrm>
          <a:prstGeom prst="bentConnector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EB4783A9-7EFB-49AF-860A-1CDD660FCB67}"/>
              </a:ext>
            </a:extLst>
          </p:cNvPr>
          <p:cNvSpPr/>
          <p:nvPr/>
        </p:nvSpPr>
        <p:spPr>
          <a:xfrm>
            <a:off x="3662359" y="2388166"/>
            <a:ext cx="1820182" cy="200534"/>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Create Contact/Account</a:t>
            </a:r>
          </a:p>
        </p:txBody>
      </p:sp>
      <p:cxnSp>
        <p:nvCxnSpPr>
          <p:cNvPr id="33" name="Connector: Elbow 32">
            <a:extLst>
              <a:ext uri="{FF2B5EF4-FFF2-40B4-BE49-F238E27FC236}">
                <a16:creationId xmlns:a16="http://schemas.microsoft.com/office/drawing/2014/main" id="{B002CA27-BF32-4CFA-9391-8B32F9A15493}"/>
              </a:ext>
            </a:extLst>
          </p:cNvPr>
          <p:cNvCxnSpPr>
            <a:cxnSpLocks/>
            <a:stCxn id="30" idx="2"/>
            <a:endCxn id="32" idx="3"/>
          </p:cNvCxnSpPr>
          <p:nvPr/>
        </p:nvCxnSpPr>
        <p:spPr>
          <a:xfrm rot="5400000">
            <a:off x="5692693" y="2076833"/>
            <a:ext cx="201448" cy="621752"/>
          </a:xfrm>
          <a:prstGeom prst="bentConnector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Connector: Elbow 33">
            <a:extLst>
              <a:ext uri="{FF2B5EF4-FFF2-40B4-BE49-F238E27FC236}">
                <a16:creationId xmlns:a16="http://schemas.microsoft.com/office/drawing/2014/main" id="{82F3AA79-466D-43B3-BD90-363489237A93}"/>
              </a:ext>
            </a:extLst>
          </p:cNvPr>
          <p:cNvCxnSpPr>
            <a:cxnSpLocks/>
            <a:stCxn id="32" idx="2"/>
            <a:endCxn id="21" idx="0"/>
          </p:cNvCxnSpPr>
          <p:nvPr/>
        </p:nvCxnSpPr>
        <p:spPr>
          <a:xfrm rot="5400000">
            <a:off x="4456921" y="2703217"/>
            <a:ext cx="230046" cy="1013"/>
          </a:xfrm>
          <a:prstGeom prst="bentConnector3">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473062EB-6206-4161-9149-4452C0B85BD9}"/>
              </a:ext>
            </a:extLst>
          </p:cNvPr>
          <p:cNvSpPr/>
          <p:nvPr/>
        </p:nvSpPr>
        <p:spPr>
          <a:xfrm>
            <a:off x="7045684" y="1863262"/>
            <a:ext cx="1820182" cy="200534"/>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Tag with Existing Contact/Account</a:t>
            </a:r>
          </a:p>
        </p:txBody>
      </p:sp>
      <p:cxnSp>
        <p:nvCxnSpPr>
          <p:cNvPr id="37" name="Connector: Elbow 36">
            <a:extLst>
              <a:ext uri="{FF2B5EF4-FFF2-40B4-BE49-F238E27FC236}">
                <a16:creationId xmlns:a16="http://schemas.microsoft.com/office/drawing/2014/main" id="{D8E3E76E-A688-4587-BFA5-5A65C518B854}"/>
              </a:ext>
            </a:extLst>
          </p:cNvPr>
          <p:cNvCxnSpPr>
            <a:stCxn id="35" idx="2"/>
            <a:endCxn id="21" idx="3"/>
          </p:cNvCxnSpPr>
          <p:nvPr/>
        </p:nvCxnSpPr>
        <p:spPr>
          <a:xfrm rot="5400000">
            <a:off x="6261828" y="1283497"/>
            <a:ext cx="913648" cy="2474247"/>
          </a:xfrm>
          <a:prstGeom prst="bentConnector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CB554DB3-1741-47BA-B9FF-A1AACC7E3B4D}"/>
              </a:ext>
            </a:extLst>
          </p:cNvPr>
          <p:cNvCxnSpPr>
            <a:cxnSpLocks/>
            <a:stCxn id="22" idx="1"/>
            <a:endCxn id="20" idx="0"/>
          </p:cNvCxnSpPr>
          <p:nvPr/>
        </p:nvCxnSpPr>
        <p:spPr>
          <a:xfrm rot="10800000">
            <a:off x="3196221" y="2428781"/>
            <a:ext cx="473077" cy="1038966"/>
          </a:xfrm>
          <a:prstGeom prst="bentConnector3">
            <a:avLst>
              <a:gd name="adj1" fmla="val 50000"/>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Connector: Elbow 38">
            <a:extLst>
              <a:ext uri="{FF2B5EF4-FFF2-40B4-BE49-F238E27FC236}">
                <a16:creationId xmlns:a16="http://schemas.microsoft.com/office/drawing/2014/main" id="{D2E47BA9-9B77-40E1-ADB4-95251F6ACC83}"/>
              </a:ext>
            </a:extLst>
          </p:cNvPr>
          <p:cNvCxnSpPr>
            <a:cxnSpLocks/>
            <a:stCxn id="30" idx="3"/>
            <a:endCxn id="35" idx="1"/>
          </p:cNvCxnSpPr>
          <p:nvPr/>
        </p:nvCxnSpPr>
        <p:spPr>
          <a:xfrm>
            <a:off x="6565020" y="1961790"/>
            <a:ext cx="480664" cy="1739"/>
          </a:xfrm>
          <a:prstGeom prst="bentConnector3">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Connector: Elbow 39">
            <a:extLst>
              <a:ext uri="{FF2B5EF4-FFF2-40B4-BE49-F238E27FC236}">
                <a16:creationId xmlns:a16="http://schemas.microsoft.com/office/drawing/2014/main" id="{71F9F234-C1A5-4B6F-A637-F92379FF6568}"/>
              </a:ext>
            </a:extLst>
          </p:cNvPr>
          <p:cNvCxnSpPr>
            <a:endCxn id="24" idx="3"/>
          </p:cNvCxnSpPr>
          <p:nvPr/>
        </p:nvCxnSpPr>
        <p:spPr>
          <a:xfrm rot="10800000">
            <a:off x="2423085" y="2426115"/>
            <a:ext cx="354326" cy="2667"/>
          </a:xfrm>
          <a:prstGeom prst="bentConnector3">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7F2FEA0F-C0B0-4102-96F0-CF158C05BABF}"/>
              </a:ext>
            </a:extLst>
          </p:cNvPr>
          <p:cNvSpPr/>
          <p:nvPr/>
        </p:nvSpPr>
        <p:spPr>
          <a:xfrm>
            <a:off x="3669251" y="3551517"/>
            <a:ext cx="1820227"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Notes</a:t>
            </a:r>
          </a:p>
        </p:txBody>
      </p:sp>
      <p:sp>
        <p:nvSpPr>
          <p:cNvPr id="42" name="Rectangle 41">
            <a:extLst>
              <a:ext uri="{FF2B5EF4-FFF2-40B4-BE49-F238E27FC236}">
                <a16:creationId xmlns:a16="http://schemas.microsoft.com/office/drawing/2014/main" id="{00E8F47D-B256-44B0-9AD7-32EA67605915}"/>
              </a:ext>
            </a:extLst>
          </p:cNvPr>
          <p:cNvSpPr/>
          <p:nvPr/>
        </p:nvSpPr>
        <p:spPr>
          <a:xfrm>
            <a:off x="3658034" y="1563351"/>
            <a:ext cx="1820182"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Notes</a:t>
            </a:r>
          </a:p>
        </p:txBody>
      </p:sp>
      <p:sp>
        <p:nvSpPr>
          <p:cNvPr id="43" name="Rectangle 42">
            <a:extLst>
              <a:ext uri="{FF2B5EF4-FFF2-40B4-BE49-F238E27FC236}">
                <a16:creationId xmlns:a16="http://schemas.microsoft.com/office/drawing/2014/main" id="{92E99370-2103-4ADA-8B83-E3283BAC4B85}"/>
              </a:ext>
            </a:extLst>
          </p:cNvPr>
          <p:cNvSpPr/>
          <p:nvPr/>
        </p:nvSpPr>
        <p:spPr>
          <a:xfrm>
            <a:off x="606759" y="3139099"/>
            <a:ext cx="1808390" cy="199411"/>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cs typeface="Arial" charset="0"/>
              </a:rPr>
              <a:t>Notes</a:t>
            </a:r>
          </a:p>
        </p:txBody>
      </p:sp>
      <p:pic>
        <p:nvPicPr>
          <p:cNvPr id="45" name="Picture 44">
            <a:extLst>
              <a:ext uri="{FF2B5EF4-FFF2-40B4-BE49-F238E27FC236}">
                <a16:creationId xmlns:a16="http://schemas.microsoft.com/office/drawing/2014/main" id="{8B45A23A-1C2A-494A-8435-039AAECA1063}"/>
              </a:ext>
            </a:extLst>
          </p:cNvPr>
          <p:cNvPicPr>
            <a:picLocks noChangeAspect="1"/>
          </p:cNvPicPr>
          <p:nvPr/>
        </p:nvPicPr>
        <p:blipFill>
          <a:blip r:embed="rId6"/>
          <a:stretch>
            <a:fillRect/>
          </a:stretch>
        </p:blipFill>
        <p:spPr>
          <a:xfrm>
            <a:off x="2786426" y="4007801"/>
            <a:ext cx="414564" cy="201185"/>
          </a:xfrm>
          <a:prstGeom prst="rect">
            <a:avLst/>
          </a:prstGeom>
        </p:spPr>
      </p:pic>
      <p:sp>
        <p:nvSpPr>
          <p:cNvPr id="46" name="Rectangle 45">
            <a:extLst>
              <a:ext uri="{FF2B5EF4-FFF2-40B4-BE49-F238E27FC236}">
                <a16:creationId xmlns:a16="http://schemas.microsoft.com/office/drawing/2014/main" id="{FD6ADCA1-1213-46B2-832E-1A6B84E0E26E}"/>
              </a:ext>
            </a:extLst>
          </p:cNvPr>
          <p:cNvSpPr/>
          <p:nvPr/>
        </p:nvSpPr>
        <p:spPr>
          <a:xfrm>
            <a:off x="604113" y="3908983"/>
            <a:ext cx="1820182" cy="266970"/>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cs typeface="Arial" charset="0"/>
              </a:rPr>
              <a:t>Created/Failed  Opportunity Status Pushed to UPM</a:t>
            </a:r>
          </a:p>
        </p:txBody>
      </p:sp>
      <p:sp>
        <p:nvSpPr>
          <p:cNvPr id="47" name="Rectangle 46">
            <a:extLst>
              <a:ext uri="{FF2B5EF4-FFF2-40B4-BE49-F238E27FC236}">
                <a16:creationId xmlns:a16="http://schemas.microsoft.com/office/drawing/2014/main" id="{9883B0C5-F3D1-478C-A686-BA3B6603967B}"/>
              </a:ext>
            </a:extLst>
          </p:cNvPr>
          <p:cNvSpPr/>
          <p:nvPr/>
        </p:nvSpPr>
        <p:spPr>
          <a:xfrm>
            <a:off x="604000" y="4181248"/>
            <a:ext cx="1820182" cy="199411"/>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cs typeface="Arial" charset="0"/>
              </a:rPr>
              <a:t>Notes</a:t>
            </a:r>
          </a:p>
        </p:txBody>
      </p:sp>
      <p:cxnSp>
        <p:nvCxnSpPr>
          <p:cNvPr id="48" name="Connector: Elbow 47">
            <a:extLst>
              <a:ext uri="{FF2B5EF4-FFF2-40B4-BE49-F238E27FC236}">
                <a16:creationId xmlns:a16="http://schemas.microsoft.com/office/drawing/2014/main" id="{86014C9F-1BEF-462A-A788-2845C0EB36D8}"/>
              </a:ext>
            </a:extLst>
          </p:cNvPr>
          <p:cNvCxnSpPr>
            <a:cxnSpLocks/>
            <a:endCxn id="46" idx="0"/>
          </p:cNvCxnSpPr>
          <p:nvPr/>
        </p:nvCxnSpPr>
        <p:spPr>
          <a:xfrm rot="16200000" flipH="1">
            <a:off x="1228362" y="3623141"/>
            <a:ext cx="570474" cy="1209"/>
          </a:xfrm>
          <a:prstGeom prst="bentConnector3">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52" name="Picture 4" descr="Image result for stop circle icon">
            <a:extLst>
              <a:ext uri="{FF2B5EF4-FFF2-40B4-BE49-F238E27FC236}">
                <a16:creationId xmlns:a16="http://schemas.microsoft.com/office/drawing/2014/main" id="{1E81D7C8-F194-4166-A652-7F4FE85944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4795" y="4445800"/>
            <a:ext cx="182638" cy="182638"/>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a:extLst>
              <a:ext uri="{FF2B5EF4-FFF2-40B4-BE49-F238E27FC236}">
                <a16:creationId xmlns:a16="http://schemas.microsoft.com/office/drawing/2014/main" id="{F0CD97E9-B134-41BB-9060-78770A3A3DBC}"/>
              </a:ext>
            </a:extLst>
          </p:cNvPr>
          <p:cNvCxnSpPr>
            <a:stCxn id="25" idx="2"/>
            <a:endCxn id="52" idx="0"/>
          </p:cNvCxnSpPr>
          <p:nvPr/>
        </p:nvCxnSpPr>
        <p:spPr>
          <a:xfrm>
            <a:off x="4579388" y="4241136"/>
            <a:ext cx="16726" cy="204664"/>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0E9E342B-3ACD-4C1C-B819-D28E6D9302F4}"/>
              </a:ext>
            </a:extLst>
          </p:cNvPr>
          <p:cNvSpPr/>
          <p:nvPr/>
        </p:nvSpPr>
        <p:spPr>
          <a:xfrm>
            <a:off x="583294" y="900622"/>
            <a:ext cx="1820182" cy="201448"/>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ea typeface="Arial" charset="0"/>
                <a:cs typeface="Arial" charset="0"/>
              </a:rPr>
              <a:t>Generated Lead</a:t>
            </a:r>
          </a:p>
        </p:txBody>
      </p:sp>
      <p:sp>
        <p:nvSpPr>
          <p:cNvPr id="55" name="Rectangle 54">
            <a:extLst>
              <a:ext uri="{FF2B5EF4-FFF2-40B4-BE49-F238E27FC236}">
                <a16:creationId xmlns:a16="http://schemas.microsoft.com/office/drawing/2014/main" id="{FBA84855-A66F-4141-9E16-85E49D9C3914}"/>
              </a:ext>
            </a:extLst>
          </p:cNvPr>
          <p:cNvSpPr/>
          <p:nvPr/>
        </p:nvSpPr>
        <p:spPr>
          <a:xfrm>
            <a:off x="3669251" y="906388"/>
            <a:ext cx="1820182"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Allocated Prospects</a:t>
            </a:r>
          </a:p>
        </p:txBody>
      </p:sp>
      <p:sp>
        <p:nvSpPr>
          <p:cNvPr id="56" name="Hexagon 55">
            <a:hlinkClick r:id="rId3" action="ppaction://hlinksldjump"/>
            <a:extLst>
              <a:ext uri="{FF2B5EF4-FFF2-40B4-BE49-F238E27FC236}">
                <a16:creationId xmlns:a16="http://schemas.microsoft.com/office/drawing/2014/main" id="{A5098013-4D96-4555-B421-0EF0B0889034}"/>
              </a:ext>
            </a:extLst>
          </p:cNvPr>
          <p:cNvSpPr/>
          <p:nvPr/>
        </p:nvSpPr>
        <p:spPr>
          <a:xfrm>
            <a:off x="2789715" y="925267"/>
            <a:ext cx="418809" cy="161654"/>
          </a:xfrm>
          <a:prstGeom prst="hexagon">
            <a:avLst/>
          </a:prstGeom>
          <a:gradFill>
            <a:gsLst>
              <a:gs pos="0">
                <a:srgbClr val="8CA621"/>
              </a:gs>
              <a:gs pos="100000">
                <a:srgbClr val="00BCF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700" dirty="0"/>
              <a:t>SYNC</a:t>
            </a:r>
          </a:p>
        </p:txBody>
      </p:sp>
      <p:cxnSp>
        <p:nvCxnSpPr>
          <p:cNvPr id="8" name="Straight Arrow Connector 7">
            <a:extLst>
              <a:ext uri="{FF2B5EF4-FFF2-40B4-BE49-F238E27FC236}">
                <a16:creationId xmlns:a16="http://schemas.microsoft.com/office/drawing/2014/main" id="{BC2DD7EC-56B2-43F4-8FAE-26A253BA6140}"/>
              </a:ext>
            </a:extLst>
          </p:cNvPr>
          <p:cNvCxnSpPr>
            <a:stCxn id="54" idx="3"/>
          </p:cNvCxnSpPr>
          <p:nvPr/>
        </p:nvCxnSpPr>
        <p:spPr>
          <a:xfrm>
            <a:off x="2403476" y="1001346"/>
            <a:ext cx="373935" cy="4748"/>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C3E6D575-13F4-4B3E-982A-087C3FFB7781}"/>
              </a:ext>
            </a:extLst>
          </p:cNvPr>
          <p:cNvCxnSpPr>
            <a:cxnSpLocks/>
            <a:stCxn id="56" idx="0"/>
            <a:endCxn id="55" idx="1"/>
          </p:cNvCxnSpPr>
          <p:nvPr/>
        </p:nvCxnSpPr>
        <p:spPr>
          <a:xfrm>
            <a:off x="3208524" y="1006094"/>
            <a:ext cx="460727" cy="0"/>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6322FB0-EAF5-4902-A8AE-045FCD185423}"/>
              </a:ext>
            </a:extLst>
          </p:cNvPr>
          <p:cNvCxnSpPr>
            <a:cxnSpLocks/>
            <a:stCxn id="55" idx="2"/>
            <a:endCxn id="15" idx="0"/>
          </p:cNvCxnSpPr>
          <p:nvPr/>
        </p:nvCxnSpPr>
        <p:spPr>
          <a:xfrm flipH="1">
            <a:off x="4568125" y="1105799"/>
            <a:ext cx="11217" cy="250431"/>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pic>
        <p:nvPicPr>
          <p:cNvPr id="67" name="Picture 2" descr="Image result for start icon">
            <a:extLst>
              <a:ext uri="{FF2B5EF4-FFF2-40B4-BE49-F238E27FC236}">
                <a16:creationId xmlns:a16="http://schemas.microsoft.com/office/drawing/2014/main" id="{75DDE108-0AF3-4134-9639-36D1FF2347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5424" y="652486"/>
            <a:ext cx="175921" cy="175921"/>
          </a:xfrm>
          <a:prstGeom prst="rect">
            <a:avLst/>
          </a:prstGeom>
          <a:noFill/>
          <a:extLst>
            <a:ext uri="{909E8E84-426E-40DD-AFC4-6F175D3DCCD1}">
              <a14:hiddenFill xmlns:a14="http://schemas.microsoft.com/office/drawing/2010/main">
                <a:solidFill>
                  <a:srgbClr val="FFFFFF"/>
                </a:solidFill>
              </a14:hiddenFill>
            </a:ext>
          </a:extLst>
        </p:spPr>
      </p:pic>
      <p:cxnSp>
        <p:nvCxnSpPr>
          <p:cNvPr id="163" name="Straight Arrow Connector 162">
            <a:extLst>
              <a:ext uri="{FF2B5EF4-FFF2-40B4-BE49-F238E27FC236}">
                <a16:creationId xmlns:a16="http://schemas.microsoft.com/office/drawing/2014/main" id="{3A7B6E3C-80CB-421A-AB3F-A8EFACFF7AC1}"/>
              </a:ext>
            </a:extLst>
          </p:cNvPr>
          <p:cNvCxnSpPr>
            <a:cxnSpLocks/>
            <a:endCxn id="54" idx="0"/>
          </p:cNvCxnSpPr>
          <p:nvPr/>
        </p:nvCxnSpPr>
        <p:spPr>
          <a:xfrm>
            <a:off x="1493384" y="833702"/>
            <a:ext cx="1" cy="66920"/>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956249F0-680F-427C-A9A2-BFE723D626E3}"/>
              </a:ext>
            </a:extLst>
          </p:cNvPr>
          <p:cNvCxnSpPr>
            <a:cxnSpLocks/>
          </p:cNvCxnSpPr>
          <p:nvPr/>
        </p:nvCxnSpPr>
        <p:spPr>
          <a:xfrm flipV="1">
            <a:off x="2429609" y="4105193"/>
            <a:ext cx="347802" cy="9548"/>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BCBF8BD4-5B5D-47F9-AD2C-9FE0793DEAC5}"/>
              </a:ext>
            </a:extLst>
          </p:cNvPr>
          <p:cNvCxnSpPr>
            <a:cxnSpLocks/>
          </p:cNvCxnSpPr>
          <p:nvPr/>
        </p:nvCxnSpPr>
        <p:spPr>
          <a:xfrm>
            <a:off x="3208524" y="4105193"/>
            <a:ext cx="460727" cy="0"/>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9" name="Picture 48" descr="A close up of a sign&#10;&#10;Description generated with very high confidence">
            <a:extLst>
              <a:ext uri="{FF2B5EF4-FFF2-40B4-BE49-F238E27FC236}">
                <a16:creationId xmlns:a16="http://schemas.microsoft.com/office/drawing/2014/main" id="{5A33A23C-7641-4B7A-AE38-4A485788B958}"/>
              </a:ext>
            </a:extLst>
          </p:cNvPr>
          <p:cNvPicPr>
            <a:picLocks noChangeAspect="1"/>
          </p:cNvPicPr>
          <p:nvPr/>
        </p:nvPicPr>
        <p:blipFill>
          <a:blip r:embed="rId9"/>
          <a:stretch>
            <a:fillRect/>
          </a:stretch>
        </p:blipFill>
        <p:spPr>
          <a:xfrm>
            <a:off x="3302350" y="906388"/>
            <a:ext cx="218121" cy="209157"/>
          </a:xfrm>
          <a:prstGeom prst="rect">
            <a:avLst/>
          </a:prstGeom>
        </p:spPr>
      </p:pic>
      <p:pic>
        <p:nvPicPr>
          <p:cNvPr id="50" name="Picture 49" descr="A close up of a sign&#10;&#10;Description generated with very high confidence">
            <a:extLst>
              <a:ext uri="{FF2B5EF4-FFF2-40B4-BE49-F238E27FC236}">
                <a16:creationId xmlns:a16="http://schemas.microsoft.com/office/drawing/2014/main" id="{33E1F5AA-B63B-47E6-9D3A-025EB078F509}"/>
              </a:ext>
            </a:extLst>
          </p:cNvPr>
          <p:cNvPicPr>
            <a:picLocks noChangeAspect="1"/>
          </p:cNvPicPr>
          <p:nvPr/>
        </p:nvPicPr>
        <p:blipFill>
          <a:blip r:embed="rId9"/>
          <a:stretch>
            <a:fillRect/>
          </a:stretch>
        </p:blipFill>
        <p:spPr>
          <a:xfrm>
            <a:off x="2534653" y="2296135"/>
            <a:ext cx="218121" cy="209157"/>
          </a:xfrm>
          <a:prstGeom prst="rect">
            <a:avLst/>
          </a:prstGeom>
        </p:spPr>
      </p:pic>
      <p:pic>
        <p:nvPicPr>
          <p:cNvPr id="58" name="Picture 57" descr="A close up of a sign&#10;&#10;Description generated with very high confidence">
            <a:extLst>
              <a:ext uri="{FF2B5EF4-FFF2-40B4-BE49-F238E27FC236}">
                <a16:creationId xmlns:a16="http://schemas.microsoft.com/office/drawing/2014/main" id="{C1D048AD-CF19-4CB8-89DE-AE52B29C1395}"/>
              </a:ext>
            </a:extLst>
          </p:cNvPr>
          <p:cNvPicPr>
            <a:picLocks noChangeAspect="1"/>
          </p:cNvPicPr>
          <p:nvPr/>
        </p:nvPicPr>
        <p:blipFill>
          <a:blip r:embed="rId9"/>
          <a:stretch>
            <a:fillRect/>
          </a:stretch>
        </p:blipFill>
        <p:spPr>
          <a:xfrm>
            <a:off x="3323698" y="3999829"/>
            <a:ext cx="218121" cy="209157"/>
          </a:xfrm>
          <a:prstGeom prst="rect">
            <a:avLst/>
          </a:prstGeom>
        </p:spPr>
      </p:pic>
    </p:spTree>
    <p:extLst>
      <p:ext uri="{BB962C8B-B14F-4D97-AF65-F5344CB8AC3E}">
        <p14:creationId xmlns:p14="http://schemas.microsoft.com/office/powerpoint/2010/main" val="2431009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E514E-201D-4F98-A889-E35108B0FC6D}"/>
              </a:ext>
            </a:extLst>
          </p:cNvPr>
          <p:cNvSpPr>
            <a:spLocks noGrp="1"/>
          </p:cNvSpPr>
          <p:nvPr>
            <p:ph sz="half" idx="1"/>
          </p:nvPr>
        </p:nvSpPr>
        <p:spPr/>
        <p:txBody>
          <a:bodyPr>
            <a:normAutofit/>
          </a:bodyPr>
          <a:lstStyle/>
          <a:p>
            <a:r>
              <a:rPr lang="en-IN" sz="1600" dirty="0"/>
              <a:t>Activities Performed</a:t>
            </a:r>
          </a:p>
          <a:p>
            <a:pPr marL="342900" indent="-342900">
              <a:buFont typeface="+mj-lt"/>
              <a:buAutoNum type="arabicPeriod"/>
            </a:pPr>
            <a:r>
              <a:rPr lang="en-IN" sz="1100" dirty="0">
                <a:solidFill>
                  <a:schemeClr val="accent1"/>
                </a:solidFill>
              </a:rPr>
              <a:t>CRM Admin		–	</a:t>
            </a:r>
            <a:r>
              <a:rPr lang="en-IN" sz="1100" dirty="0">
                <a:solidFill>
                  <a:schemeClr val="bg1">
                    <a:lumMod val="50000"/>
                  </a:schemeClr>
                </a:solidFill>
              </a:rPr>
              <a:t>Lead creation in CRM</a:t>
            </a:r>
          </a:p>
          <a:p>
            <a:pPr marL="342900" indent="-342900">
              <a:buFont typeface="+mj-lt"/>
              <a:buAutoNum type="arabicPeriod"/>
            </a:pPr>
            <a:r>
              <a:rPr lang="en-IN" sz="1100" dirty="0">
                <a:solidFill>
                  <a:schemeClr val="accent1"/>
                </a:solidFill>
              </a:rPr>
              <a:t>CRM Admin		–</a:t>
            </a:r>
            <a:r>
              <a:rPr lang="en-IN" sz="1100" dirty="0"/>
              <a:t>	</a:t>
            </a:r>
            <a:r>
              <a:rPr lang="en-IN" sz="1100" dirty="0">
                <a:solidFill>
                  <a:schemeClr val="bg1">
                    <a:lumMod val="50000"/>
                  </a:schemeClr>
                </a:solidFill>
              </a:rPr>
              <a:t>Lead assignment to partner in UPM initiated </a:t>
            </a:r>
          </a:p>
          <a:p>
            <a:pPr marL="342900" indent="-342900">
              <a:buFont typeface="+mj-lt"/>
              <a:buAutoNum type="arabicPeriod"/>
            </a:pPr>
            <a:r>
              <a:rPr lang="en-IN" sz="1100" dirty="0">
                <a:solidFill>
                  <a:schemeClr val="accent1"/>
                </a:solidFill>
              </a:rPr>
              <a:t>Automated Process	–</a:t>
            </a:r>
            <a:r>
              <a:rPr lang="en-IN" sz="1100" dirty="0"/>
              <a:t>	</a:t>
            </a:r>
            <a:r>
              <a:rPr lang="en-IN" sz="1100" dirty="0">
                <a:solidFill>
                  <a:schemeClr val="bg1">
                    <a:lumMod val="50000"/>
                  </a:schemeClr>
                </a:solidFill>
              </a:rPr>
              <a:t>CRM lead syncing with UPM</a:t>
            </a:r>
          </a:p>
          <a:p>
            <a:pPr marL="342900" indent="-342900">
              <a:buFont typeface="+mj-lt"/>
              <a:buAutoNum type="arabicPeriod"/>
            </a:pPr>
            <a:r>
              <a:rPr lang="en-IN" sz="1100" dirty="0">
                <a:solidFill>
                  <a:schemeClr val="accent1"/>
                </a:solidFill>
              </a:rPr>
              <a:t>Partner			–</a:t>
            </a:r>
            <a:r>
              <a:rPr lang="en-IN" sz="1100" dirty="0"/>
              <a:t>	</a:t>
            </a:r>
            <a:r>
              <a:rPr lang="en-IN" sz="1100" dirty="0">
                <a:solidFill>
                  <a:schemeClr val="bg1">
                    <a:lumMod val="50000"/>
                  </a:schemeClr>
                </a:solidFill>
              </a:rPr>
              <a:t>View details of assigned lead</a:t>
            </a:r>
          </a:p>
          <a:p>
            <a:pPr marL="342900" indent="-342900">
              <a:buFont typeface="+mj-lt"/>
              <a:buAutoNum type="arabicPeriod"/>
            </a:pPr>
            <a:r>
              <a:rPr lang="en-IN" sz="1100" dirty="0">
                <a:solidFill>
                  <a:schemeClr val="accent1"/>
                </a:solidFill>
              </a:rPr>
              <a:t>Partner			–	</a:t>
            </a:r>
            <a:r>
              <a:rPr lang="en-IN" sz="1100" dirty="0">
                <a:solidFill>
                  <a:schemeClr val="bg1">
                    <a:lumMod val="50000"/>
                  </a:schemeClr>
                </a:solidFill>
              </a:rPr>
              <a:t>Lead nurturing process initiated in UPM</a:t>
            </a:r>
          </a:p>
        </p:txBody>
      </p:sp>
      <p:sp>
        <p:nvSpPr>
          <p:cNvPr id="3" name="Content Placeholder 2">
            <a:extLst>
              <a:ext uri="{FF2B5EF4-FFF2-40B4-BE49-F238E27FC236}">
                <a16:creationId xmlns:a16="http://schemas.microsoft.com/office/drawing/2014/main" id="{1B319966-B751-4BBF-9638-C35F5D32E4BF}"/>
              </a:ext>
            </a:extLst>
          </p:cNvPr>
          <p:cNvSpPr>
            <a:spLocks noGrp="1"/>
          </p:cNvSpPr>
          <p:nvPr>
            <p:ph sz="half" idx="2"/>
          </p:nvPr>
        </p:nvSpPr>
        <p:spPr/>
        <p:txBody>
          <a:bodyPr/>
          <a:lstStyle/>
          <a:p>
            <a:r>
              <a:rPr lang="en-IN" dirty="0"/>
              <a:t>Mapped Modules</a:t>
            </a:r>
          </a:p>
        </p:txBody>
      </p:sp>
      <p:sp>
        <p:nvSpPr>
          <p:cNvPr id="6" name="Title 5">
            <a:extLst>
              <a:ext uri="{FF2B5EF4-FFF2-40B4-BE49-F238E27FC236}">
                <a16:creationId xmlns:a16="http://schemas.microsoft.com/office/drawing/2014/main" id="{4AB5BB71-311C-4B43-AF05-87F518F02E6D}"/>
              </a:ext>
            </a:extLst>
          </p:cNvPr>
          <p:cNvSpPr>
            <a:spLocks noGrp="1"/>
          </p:cNvSpPr>
          <p:nvPr>
            <p:ph type="title"/>
          </p:nvPr>
        </p:nvSpPr>
        <p:spPr/>
        <p:txBody>
          <a:bodyPr>
            <a:normAutofit/>
          </a:bodyPr>
          <a:lstStyle/>
          <a:p>
            <a:r>
              <a:rPr lang="en-IN" dirty="0"/>
              <a:t>Description</a:t>
            </a:r>
          </a:p>
        </p:txBody>
      </p:sp>
      <p:sp>
        <p:nvSpPr>
          <p:cNvPr id="7" name="Text Placeholder 6">
            <a:extLst>
              <a:ext uri="{FF2B5EF4-FFF2-40B4-BE49-F238E27FC236}">
                <a16:creationId xmlns:a16="http://schemas.microsoft.com/office/drawing/2014/main" id="{8779C98A-AE5B-4136-8141-E7F9FE26F9FC}"/>
              </a:ext>
            </a:extLst>
          </p:cNvPr>
          <p:cNvSpPr>
            <a:spLocks noGrp="1"/>
          </p:cNvSpPr>
          <p:nvPr>
            <p:ph type="body" sz="quarter" idx="11"/>
          </p:nvPr>
        </p:nvSpPr>
        <p:spPr/>
        <p:txBody>
          <a:bodyPr/>
          <a:lstStyle/>
          <a:p>
            <a:r>
              <a:rPr lang="en-US" dirty="0"/>
              <a:t>UC3 - Lead Assignment to Partner</a:t>
            </a:r>
          </a:p>
        </p:txBody>
      </p:sp>
      <p:graphicFrame>
        <p:nvGraphicFramePr>
          <p:cNvPr id="8" name="Table 7">
            <a:extLst>
              <a:ext uri="{FF2B5EF4-FFF2-40B4-BE49-F238E27FC236}">
                <a16:creationId xmlns:a16="http://schemas.microsoft.com/office/drawing/2014/main" id="{9250C9D8-18F7-4A4D-A001-6F2F7D1EB2D5}"/>
              </a:ext>
            </a:extLst>
          </p:cNvPr>
          <p:cNvGraphicFramePr>
            <a:graphicFrameLocks noGrp="1"/>
          </p:cNvGraphicFramePr>
          <p:nvPr>
            <p:extLst>
              <p:ext uri="{D42A27DB-BD31-4B8C-83A1-F6EECF244321}">
                <p14:modId xmlns:p14="http://schemas.microsoft.com/office/powerpoint/2010/main" val="3627388212"/>
              </p:ext>
            </p:extLst>
          </p:nvPr>
        </p:nvGraphicFramePr>
        <p:xfrm>
          <a:off x="6141720" y="1282911"/>
          <a:ext cx="2776726" cy="741680"/>
        </p:xfrm>
        <a:graphic>
          <a:graphicData uri="http://schemas.openxmlformats.org/drawingml/2006/table">
            <a:tbl>
              <a:tblPr firstRow="1" bandRow="1">
                <a:tableStyleId>{D03447BB-5D67-496B-8E87-E561075AD55C}</a:tableStyleId>
              </a:tblPr>
              <a:tblGrid>
                <a:gridCol w="1388363">
                  <a:extLst>
                    <a:ext uri="{9D8B030D-6E8A-4147-A177-3AD203B41FA5}">
                      <a16:colId xmlns:a16="http://schemas.microsoft.com/office/drawing/2014/main" val="130444276"/>
                    </a:ext>
                  </a:extLst>
                </a:gridCol>
                <a:gridCol w="1388363">
                  <a:extLst>
                    <a:ext uri="{9D8B030D-6E8A-4147-A177-3AD203B41FA5}">
                      <a16:colId xmlns:a16="http://schemas.microsoft.com/office/drawing/2014/main" val="125481603"/>
                    </a:ext>
                  </a:extLst>
                </a:gridCol>
              </a:tblGrid>
              <a:tr h="370840">
                <a:tc>
                  <a:txBody>
                    <a:bodyPr/>
                    <a:lstStyle/>
                    <a:p>
                      <a:pPr algn="l"/>
                      <a:r>
                        <a:rPr lang="en-IN" sz="1200" dirty="0"/>
                        <a:t>UPM</a:t>
                      </a:r>
                    </a:p>
                  </a:txBody>
                  <a:tcPr anchor="ctr">
                    <a:solidFill>
                      <a:srgbClr val="8CA621"/>
                    </a:solidFill>
                  </a:tcPr>
                </a:tc>
                <a:tc>
                  <a:txBody>
                    <a:bodyPr/>
                    <a:lstStyle/>
                    <a:p>
                      <a:pPr algn="l"/>
                      <a:r>
                        <a:rPr lang="en-IN" sz="1200" dirty="0"/>
                        <a:t>CRM</a:t>
                      </a:r>
                    </a:p>
                  </a:txBody>
                  <a:tcPr anchor="ctr">
                    <a:solidFill>
                      <a:srgbClr val="00BCFF"/>
                    </a:solidFill>
                  </a:tcPr>
                </a:tc>
                <a:extLst>
                  <a:ext uri="{0D108BD9-81ED-4DB2-BD59-A6C34878D82A}">
                    <a16:rowId xmlns:a16="http://schemas.microsoft.com/office/drawing/2014/main" val="2322125944"/>
                  </a:ext>
                </a:extLst>
              </a:tr>
              <a:tr h="370840">
                <a:tc>
                  <a:txBody>
                    <a:bodyPr/>
                    <a:lstStyle/>
                    <a:p>
                      <a:pPr algn="l"/>
                      <a:r>
                        <a:rPr lang="en-IN" sz="1200" dirty="0">
                          <a:solidFill>
                            <a:schemeClr val="tx1"/>
                          </a:solidFill>
                        </a:rPr>
                        <a:t>Prospect</a:t>
                      </a:r>
                    </a:p>
                  </a:txBody>
                  <a:tcPr anchor="ctr">
                    <a:solidFill>
                      <a:schemeClr val="accent3">
                        <a:lumMod val="60000"/>
                        <a:lumOff val="40000"/>
                      </a:schemeClr>
                    </a:solidFill>
                  </a:tcPr>
                </a:tc>
                <a:tc>
                  <a:txBody>
                    <a:bodyPr/>
                    <a:lstStyle/>
                    <a:p>
                      <a:pPr algn="l"/>
                      <a:r>
                        <a:rPr lang="en-IN" sz="1200" dirty="0">
                          <a:solidFill>
                            <a:schemeClr val="tx1"/>
                          </a:solidFill>
                        </a:rPr>
                        <a:t>Lead</a:t>
                      </a:r>
                    </a:p>
                  </a:txBody>
                  <a:tcPr anchor="ctr">
                    <a:solidFill>
                      <a:schemeClr val="accent1">
                        <a:lumMod val="40000"/>
                        <a:lumOff val="60000"/>
                      </a:schemeClr>
                    </a:solidFill>
                  </a:tcPr>
                </a:tc>
                <a:extLst>
                  <a:ext uri="{0D108BD9-81ED-4DB2-BD59-A6C34878D82A}">
                    <a16:rowId xmlns:a16="http://schemas.microsoft.com/office/drawing/2014/main" val="1116951909"/>
                  </a:ext>
                </a:extLst>
              </a:tr>
            </a:tbl>
          </a:graphicData>
        </a:graphic>
      </p:graphicFrame>
    </p:spTree>
    <p:extLst>
      <p:ext uri="{BB962C8B-B14F-4D97-AF65-F5344CB8AC3E}">
        <p14:creationId xmlns:p14="http://schemas.microsoft.com/office/powerpoint/2010/main" val="3802947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48430-DB65-48E4-BB1B-E2DB2B48D27A}"/>
              </a:ext>
            </a:extLst>
          </p:cNvPr>
          <p:cNvSpPr>
            <a:spLocks noGrp="1"/>
          </p:cNvSpPr>
          <p:nvPr>
            <p:ph type="ctrTitle"/>
          </p:nvPr>
        </p:nvSpPr>
        <p:spPr/>
        <p:txBody>
          <a:bodyPr/>
          <a:lstStyle/>
          <a:p>
            <a:endParaRPr lang="en-IN"/>
          </a:p>
        </p:txBody>
      </p:sp>
      <p:sp>
        <p:nvSpPr>
          <p:cNvPr id="3" name="Text Placeholder 2">
            <a:extLst>
              <a:ext uri="{FF2B5EF4-FFF2-40B4-BE49-F238E27FC236}">
                <a16:creationId xmlns:a16="http://schemas.microsoft.com/office/drawing/2014/main" id="{528512FA-C000-408E-9B8C-8ECFD2E697C9}"/>
              </a:ext>
            </a:extLst>
          </p:cNvPr>
          <p:cNvSpPr>
            <a:spLocks noGrp="1"/>
          </p:cNvSpPr>
          <p:nvPr>
            <p:ph type="body" sz="quarter" idx="13"/>
          </p:nvPr>
        </p:nvSpPr>
        <p:spPr>
          <a:xfrm>
            <a:off x="221340" y="1902384"/>
            <a:ext cx="6846035" cy="601863"/>
          </a:xfrm>
        </p:spPr>
        <p:txBody>
          <a:bodyPr/>
          <a:lstStyle/>
          <a:p>
            <a:r>
              <a:rPr lang="en-IN" dirty="0"/>
              <a:t>Work Flow Use Case 4</a:t>
            </a:r>
          </a:p>
          <a:p>
            <a:r>
              <a:rPr lang="en-IN" sz="2800" dirty="0">
                <a:solidFill>
                  <a:schemeClr val="bg1">
                    <a:lumMod val="65000"/>
                  </a:schemeClr>
                </a:solidFill>
              </a:rPr>
              <a:t>Lead Assignment to Partner Groups</a:t>
            </a:r>
          </a:p>
          <a:p>
            <a:r>
              <a:rPr lang="en-IN" sz="2800" dirty="0">
                <a:solidFill>
                  <a:schemeClr val="bg1">
                    <a:lumMod val="65000"/>
                  </a:schemeClr>
                </a:solidFill>
              </a:rPr>
              <a:t>(Round Robin)</a:t>
            </a:r>
          </a:p>
        </p:txBody>
      </p:sp>
    </p:spTree>
    <p:extLst>
      <p:ext uri="{BB962C8B-B14F-4D97-AF65-F5344CB8AC3E}">
        <p14:creationId xmlns:p14="http://schemas.microsoft.com/office/powerpoint/2010/main" val="40163671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2986816" y="604299"/>
            <a:ext cx="6157184" cy="4051875"/>
          </a:xfrm>
          <a:prstGeom prst="rect">
            <a:avLst/>
          </a:prstGeom>
          <a:solidFill>
            <a:srgbClr val="00BCFF">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0" y="604299"/>
            <a:ext cx="2986771" cy="4044483"/>
          </a:xfrm>
          <a:prstGeom prst="rect">
            <a:avLst/>
          </a:prstGeom>
          <a:solidFill>
            <a:srgbClr val="8CA621">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188084" y="22680"/>
            <a:ext cx="6019166" cy="438912"/>
          </a:xfrm>
        </p:spPr>
        <p:txBody>
          <a:bodyPr>
            <a:normAutofit/>
          </a:bodyPr>
          <a:lstStyle/>
          <a:p>
            <a:r>
              <a:rPr lang="en-US" dirty="0"/>
              <a:t>Work Flow</a:t>
            </a:r>
          </a:p>
        </p:txBody>
      </p:sp>
      <p:sp>
        <p:nvSpPr>
          <p:cNvPr id="4" name="Text Placeholder 3"/>
          <p:cNvSpPr>
            <a:spLocks noGrp="1"/>
          </p:cNvSpPr>
          <p:nvPr>
            <p:ph type="body" sz="quarter" idx="11"/>
          </p:nvPr>
        </p:nvSpPr>
        <p:spPr>
          <a:xfrm>
            <a:off x="3661347" y="22680"/>
            <a:ext cx="5257100" cy="438911"/>
          </a:xfrm>
        </p:spPr>
        <p:txBody>
          <a:bodyPr/>
          <a:lstStyle/>
          <a:p>
            <a:r>
              <a:rPr lang="en-US" dirty="0"/>
              <a:t>UC4 - Lead Assignment to Partner Groups (Round Robin)</a:t>
            </a:r>
          </a:p>
        </p:txBody>
      </p:sp>
      <p:sp>
        <p:nvSpPr>
          <p:cNvPr id="2" name="Rectangle 1"/>
          <p:cNvSpPr/>
          <p:nvPr/>
        </p:nvSpPr>
        <p:spPr>
          <a:xfrm>
            <a:off x="0" y="4647629"/>
            <a:ext cx="2986771" cy="182637"/>
          </a:xfrm>
          <a:prstGeom prst="rect">
            <a:avLst/>
          </a:prstGeom>
          <a:solidFill>
            <a:srgbClr val="8CA621">
              <a:alpha val="50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OEM CRM</a:t>
            </a:r>
          </a:p>
        </p:txBody>
      </p:sp>
      <p:sp>
        <p:nvSpPr>
          <p:cNvPr id="44" name="Rectangle 43"/>
          <p:cNvSpPr/>
          <p:nvPr/>
        </p:nvSpPr>
        <p:spPr>
          <a:xfrm>
            <a:off x="2986770" y="4645782"/>
            <a:ext cx="6157183" cy="182638"/>
          </a:xfrm>
          <a:prstGeom prst="rect">
            <a:avLst/>
          </a:prstGeom>
          <a:solidFill>
            <a:srgbClr val="00BC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ZINFI UPM</a:t>
            </a:r>
          </a:p>
        </p:txBody>
      </p:sp>
      <p:sp>
        <p:nvSpPr>
          <p:cNvPr id="20" name="Rectangle 19">
            <a:hlinkClick r:id="rId2" action="ppaction://hlinksldjump"/>
            <a:extLst>
              <a:ext uri="{FF2B5EF4-FFF2-40B4-BE49-F238E27FC236}">
                <a16:creationId xmlns:a16="http://schemas.microsoft.com/office/drawing/2014/main" id="{2D0A00B3-8393-492A-AFDF-D45F18F18814}"/>
              </a:ext>
            </a:extLst>
          </p:cNvPr>
          <p:cNvSpPr/>
          <p:nvPr/>
        </p:nvSpPr>
        <p:spPr>
          <a:xfrm>
            <a:off x="3686023" y="1507955"/>
            <a:ext cx="1820182" cy="200534"/>
          </a:xfrm>
          <a:prstGeom prst="rect">
            <a:avLst/>
          </a:prstGeom>
          <a:solidFill>
            <a:srgbClr val="00BCFF"/>
          </a:solid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ea typeface="Arial" charset="0"/>
                <a:cs typeface="Arial" charset="0"/>
              </a:rPr>
              <a:t>Lead Qualification Marketing Activities</a:t>
            </a:r>
          </a:p>
        </p:txBody>
      </p:sp>
      <p:sp>
        <p:nvSpPr>
          <p:cNvPr id="21" name="Decision 86">
            <a:extLst>
              <a:ext uri="{FF2B5EF4-FFF2-40B4-BE49-F238E27FC236}">
                <a16:creationId xmlns:a16="http://schemas.microsoft.com/office/drawing/2014/main" id="{EDEBF575-2227-489E-8F05-D9B6AC7883CF}"/>
              </a:ext>
            </a:extLst>
          </p:cNvPr>
          <p:cNvSpPr/>
          <p:nvPr/>
        </p:nvSpPr>
        <p:spPr>
          <a:xfrm>
            <a:off x="5817564" y="2264950"/>
            <a:ext cx="216384" cy="127516"/>
          </a:xfrm>
          <a:prstGeom prst="flowChartDecisi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600" dirty="0"/>
              <a:t>N</a:t>
            </a:r>
          </a:p>
        </p:txBody>
      </p:sp>
      <p:sp>
        <p:nvSpPr>
          <p:cNvPr id="22" name="Hexagon 21">
            <a:hlinkClick r:id="rId3" action="ppaction://hlinksldjump"/>
            <a:extLst>
              <a:ext uri="{FF2B5EF4-FFF2-40B4-BE49-F238E27FC236}">
                <a16:creationId xmlns:a16="http://schemas.microsoft.com/office/drawing/2014/main" id="{BB3D6BDD-6FF8-431E-87F1-2EED3E8ECC0F}"/>
              </a:ext>
            </a:extLst>
          </p:cNvPr>
          <p:cNvSpPr/>
          <p:nvPr/>
        </p:nvSpPr>
        <p:spPr>
          <a:xfrm>
            <a:off x="2777411" y="2347954"/>
            <a:ext cx="418809" cy="161654"/>
          </a:xfrm>
          <a:prstGeom prst="hexagon">
            <a:avLst/>
          </a:prstGeom>
          <a:gradFill>
            <a:gsLst>
              <a:gs pos="0">
                <a:srgbClr val="8CA621"/>
              </a:gs>
              <a:gs pos="100000">
                <a:srgbClr val="00BCF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700" dirty="0"/>
              <a:t>SYNC</a:t>
            </a:r>
          </a:p>
        </p:txBody>
      </p:sp>
      <p:sp>
        <p:nvSpPr>
          <p:cNvPr id="23" name="Rectangle 22">
            <a:hlinkClick r:id="rId4" action="ppaction://hlinksldjump"/>
            <a:extLst>
              <a:ext uri="{FF2B5EF4-FFF2-40B4-BE49-F238E27FC236}">
                <a16:creationId xmlns:a16="http://schemas.microsoft.com/office/drawing/2014/main" id="{6280993D-CF20-40F9-82EC-966F013E6DD6}"/>
              </a:ext>
            </a:extLst>
          </p:cNvPr>
          <p:cNvSpPr/>
          <p:nvPr/>
        </p:nvSpPr>
        <p:spPr>
          <a:xfrm>
            <a:off x="3661346" y="2818746"/>
            <a:ext cx="1820182" cy="317395"/>
          </a:xfrm>
          <a:prstGeom prst="rect">
            <a:avLst/>
          </a:prstGeom>
          <a:solidFill>
            <a:srgbClr val="00BCFF"/>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ea typeface="Arial" charset="0"/>
                <a:cs typeface="Arial" charset="0"/>
              </a:rPr>
              <a:t>Lead Converted to Opportunity</a:t>
            </a:r>
          </a:p>
        </p:txBody>
      </p:sp>
      <p:sp>
        <p:nvSpPr>
          <p:cNvPr id="24" name="Rectangle 23">
            <a:extLst>
              <a:ext uri="{FF2B5EF4-FFF2-40B4-BE49-F238E27FC236}">
                <a16:creationId xmlns:a16="http://schemas.microsoft.com/office/drawing/2014/main" id="{1822022C-C8C5-4CA4-A86E-0D18D6035068}"/>
              </a:ext>
            </a:extLst>
          </p:cNvPr>
          <p:cNvSpPr/>
          <p:nvPr/>
        </p:nvSpPr>
        <p:spPr>
          <a:xfrm>
            <a:off x="3669297" y="3368041"/>
            <a:ext cx="1820182"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Opportunity Pushed to OEM SFDC</a:t>
            </a:r>
          </a:p>
        </p:txBody>
      </p:sp>
      <p:cxnSp>
        <p:nvCxnSpPr>
          <p:cNvPr id="25" name="Straight Arrow Connector 24">
            <a:extLst>
              <a:ext uri="{FF2B5EF4-FFF2-40B4-BE49-F238E27FC236}">
                <a16:creationId xmlns:a16="http://schemas.microsoft.com/office/drawing/2014/main" id="{3D798048-2506-45D4-A857-DD6DE118515B}"/>
              </a:ext>
            </a:extLst>
          </p:cNvPr>
          <p:cNvCxnSpPr>
            <a:cxnSpLocks/>
            <a:stCxn id="23" idx="2"/>
            <a:endCxn id="24" idx="0"/>
          </p:cNvCxnSpPr>
          <p:nvPr/>
        </p:nvCxnSpPr>
        <p:spPr>
          <a:xfrm>
            <a:off x="4571437" y="3136141"/>
            <a:ext cx="7951" cy="231900"/>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2593B2C7-F6D4-41F3-B13A-A0D342A8BCB9}"/>
              </a:ext>
            </a:extLst>
          </p:cNvPr>
          <p:cNvSpPr/>
          <p:nvPr/>
        </p:nvSpPr>
        <p:spPr>
          <a:xfrm>
            <a:off x="602903" y="2325390"/>
            <a:ext cx="1820182" cy="201448"/>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ea typeface="Arial" charset="0"/>
                <a:cs typeface="Arial" charset="0"/>
              </a:rPr>
              <a:t>Opportunity Tagged to Lead</a:t>
            </a:r>
          </a:p>
        </p:txBody>
      </p:sp>
      <p:sp>
        <p:nvSpPr>
          <p:cNvPr id="27" name="Rectangle 26">
            <a:extLst>
              <a:ext uri="{FF2B5EF4-FFF2-40B4-BE49-F238E27FC236}">
                <a16:creationId xmlns:a16="http://schemas.microsoft.com/office/drawing/2014/main" id="{C6CD2489-A962-4DDA-80C0-9DBADE9961BE}"/>
              </a:ext>
            </a:extLst>
          </p:cNvPr>
          <p:cNvSpPr/>
          <p:nvPr/>
        </p:nvSpPr>
        <p:spPr>
          <a:xfrm>
            <a:off x="3669297" y="3988346"/>
            <a:ext cx="1820182" cy="252790"/>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Regd. Deal Submission Status</a:t>
            </a:r>
          </a:p>
        </p:txBody>
      </p:sp>
      <p:sp>
        <p:nvSpPr>
          <p:cNvPr id="28" name="Decision 84">
            <a:extLst>
              <a:ext uri="{FF2B5EF4-FFF2-40B4-BE49-F238E27FC236}">
                <a16:creationId xmlns:a16="http://schemas.microsoft.com/office/drawing/2014/main" id="{DB7B44F7-78C6-497D-802F-994D3280D876}"/>
              </a:ext>
            </a:extLst>
          </p:cNvPr>
          <p:cNvSpPr/>
          <p:nvPr/>
        </p:nvSpPr>
        <p:spPr>
          <a:xfrm>
            <a:off x="6726875" y="2101868"/>
            <a:ext cx="216384" cy="127516"/>
          </a:xfrm>
          <a:prstGeom prst="flowChartDecision">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600" dirty="0"/>
              <a:t>Y</a:t>
            </a:r>
          </a:p>
        </p:txBody>
      </p:sp>
      <p:sp>
        <p:nvSpPr>
          <p:cNvPr id="30" name="Rectangle 29">
            <a:hlinkClick r:id="rId5" action="ppaction://hlinksldjump"/>
            <a:extLst>
              <a:ext uri="{FF2B5EF4-FFF2-40B4-BE49-F238E27FC236}">
                <a16:creationId xmlns:a16="http://schemas.microsoft.com/office/drawing/2014/main" id="{FD0D63E7-D85A-4DDB-A267-4B59E8DB2F53}"/>
              </a:ext>
            </a:extLst>
          </p:cNvPr>
          <p:cNvSpPr/>
          <p:nvPr/>
        </p:nvSpPr>
        <p:spPr>
          <a:xfrm>
            <a:off x="599935" y="2818747"/>
            <a:ext cx="1824360" cy="320352"/>
          </a:xfrm>
          <a:prstGeom prst="rect">
            <a:avLst/>
          </a:prstGeom>
          <a:solidFill>
            <a:srgbClr val="8CA621"/>
          </a:solidFill>
          <a:ln w="12700">
            <a:no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ea typeface="Arial" charset="0"/>
                <a:cs typeface="Arial" charset="0"/>
              </a:rPr>
              <a:t>Lead Conversion &amp; Final Approval Process</a:t>
            </a:r>
          </a:p>
        </p:txBody>
      </p:sp>
      <p:cxnSp>
        <p:nvCxnSpPr>
          <p:cNvPr id="31" name="Straight Arrow Connector 30">
            <a:extLst>
              <a:ext uri="{FF2B5EF4-FFF2-40B4-BE49-F238E27FC236}">
                <a16:creationId xmlns:a16="http://schemas.microsoft.com/office/drawing/2014/main" id="{78AAD63D-066F-47B9-9543-7404A3086E3F}"/>
              </a:ext>
            </a:extLst>
          </p:cNvPr>
          <p:cNvCxnSpPr>
            <a:cxnSpLocks/>
            <a:stCxn id="26" idx="2"/>
            <a:endCxn id="30" idx="0"/>
          </p:cNvCxnSpPr>
          <p:nvPr/>
        </p:nvCxnSpPr>
        <p:spPr>
          <a:xfrm flipH="1">
            <a:off x="1512115" y="2526838"/>
            <a:ext cx="879" cy="291909"/>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Flowchart: Decision 31">
            <a:extLst>
              <a:ext uri="{FF2B5EF4-FFF2-40B4-BE49-F238E27FC236}">
                <a16:creationId xmlns:a16="http://schemas.microsoft.com/office/drawing/2014/main" id="{0A8CFCD7-B768-41AC-A5AE-7854D697A2AD}"/>
              </a:ext>
            </a:extLst>
          </p:cNvPr>
          <p:cNvSpPr/>
          <p:nvPr/>
        </p:nvSpPr>
        <p:spPr>
          <a:xfrm>
            <a:off x="5721021" y="1723614"/>
            <a:ext cx="921454" cy="668303"/>
          </a:xfrm>
          <a:prstGeom prst="flowChartDecision">
            <a:avLst/>
          </a:prstGeom>
          <a:solidFill>
            <a:srgbClr val="00BCFF"/>
          </a:solidFill>
          <a:ln w="12700">
            <a:solidFill>
              <a:srgbClr val="00BCFF"/>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cs typeface="Arial" charset="0"/>
              </a:rPr>
              <a:t>Contact/Account Existing?</a:t>
            </a:r>
          </a:p>
        </p:txBody>
      </p:sp>
      <p:cxnSp>
        <p:nvCxnSpPr>
          <p:cNvPr id="33" name="Connector: Elbow 32">
            <a:extLst>
              <a:ext uri="{FF2B5EF4-FFF2-40B4-BE49-F238E27FC236}">
                <a16:creationId xmlns:a16="http://schemas.microsoft.com/office/drawing/2014/main" id="{5CD36195-599A-45A5-9753-7191FBB12A25}"/>
              </a:ext>
            </a:extLst>
          </p:cNvPr>
          <p:cNvCxnSpPr>
            <a:cxnSpLocks/>
            <a:stCxn id="20" idx="3"/>
            <a:endCxn id="32" idx="0"/>
          </p:cNvCxnSpPr>
          <p:nvPr/>
        </p:nvCxnSpPr>
        <p:spPr>
          <a:xfrm>
            <a:off x="5506205" y="1608222"/>
            <a:ext cx="675543" cy="115392"/>
          </a:xfrm>
          <a:prstGeom prst="bentConnector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F9366EAC-B143-409C-B593-566071883A25}"/>
              </a:ext>
            </a:extLst>
          </p:cNvPr>
          <p:cNvSpPr/>
          <p:nvPr/>
        </p:nvSpPr>
        <p:spPr>
          <a:xfrm>
            <a:off x="3662359" y="2388166"/>
            <a:ext cx="1820182" cy="200534"/>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Create Contact/Account</a:t>
            </a:r>
          </a:p>
        </p:txBody>
      </p:sp>
      <p:cxnSp>
        <p:nvCxnSpPr>
          <p:cNvPr id="35" name="Connector: Elbow 34">
            <a:extLst>
              <a:ext uri="{FF2B5EF4-FFF2-40B4-BE49-F238E27FC236}">
                <a16:creationId xmlns:a16="http://schemas.microsoft.com/office/drawing/2014/main" id="{A7F617B6-A826-492A-98E4-C5177D818667}"/>
              </a:ext>
            </a:extLst>
          </p:cNvPr>
          <p:cNvCxnSpPr>
            <a:cxnSpLocks/>
            <a:stCxn id="32" idx="2"/>
            <a:endCxn id="34" idx="3"/>
          </p:cNvCxnSpPr>
          <p:nvPr/>
        </p:nvCxnSpPr>
        <p:spPr>
          <a:xfrm rot="5400000">
            <a:off x="5783887" y="2090572"/>
            <a:ext cx="96516" cy="699207"/>
          </a:xfrm>
          <a:prstGeom prst="bentConnector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Connector: Elbow 36">
            <a:extLst>
              <a:ext uri="{FF2B5EF4-FFF2-40B4-BE49-F238E27FC236}">
                <a16:creationId xmlns:a16="http://schemas.microsoft.com/office/drawing/2014/main" id="{9E78AFD5-FB26-4037-8A53-8A0792F7DDDC}"/>
              </a:ext>
            </a:extLst>
          </p:cNvPr>
          <p:cNvCxnSpPr>
            <a:cxnSpLocks/>
            <a:stCxn id="34" idx="2"/>
            <a:endCxn id="23" idx="0"/>
          </p:cNvCxnSpPr>
          <p:nvPr/>
        </p:nvCxnSpPr>
        <p:spPr>
          <a:xfrm rot="5400000">
            <a:off x="4456921" y="2703217"/>
            <a:ext cx="230046" cy="1013"/>
          </a:xfrm>
          <a:prstGeom prst="bentConnector3">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F9C6F9CA-77C3-430B-8796-326957A58AE7}"/>
              </a:ext>
            </a:extLst>
          </p:cNvPr>
          <p:cNvSpPr/>
          <p:nvPr/>
        </p:nvSpPr>
        <p:spPr>
          <a:xfrm>
            <a:off x="7109220" y="1952751"/>
            <a:ext cx="1820182" cy="200534"/>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Tag with Existing Contact/Account</a:t>
            </a:r>
          </a:p>
        </p:txBody>
      </p:sp>
      <p:cxnSp>
        <p:nvCxnSpPr>
          <p:cNvPr id="39" name="Connector: Elbow 38">
            <a:extLst>
              <a:ext uri="{FF2B5EF4-FFF2-40B4-BE49-F238E27FC236}">
                <a16:creationId xmlns:a16="http://schemas.microsoft.com/office/drawing/2014/main" id="{B1F7B36E-3118-4F69-9C24-DA8599674BFC}"/>
              </a:ext>
            </a:extLst>
          </p:cNvPr>
          <p:cNvCxnSpPr>
            <a:stCxn id="38" idx="2"/>
            <a:endCxn id="23" idx="3"/>
          </p:cNvCxnSpPr>
          <p:nvPr/>
        </p:nvCxnSpPr>
        <p:spPr>
          <a:xfrm rot="5400000">
            <a:off x="6338341" y="1296473"/>
            <a:ext cx="824159" cy="2537783"/>
          </a:xfrm>
          <a:prstGeom prst="bentConnector2">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Connector: Elbow 39">
            <a:extLst>
              <a:ext uri="{FF2B5EF4-FFF2-40B4-BE49-F238E27FC236}">
                <a16:creationId xmlns:a16="http://schemas.microsoft.com/office/drawing/2014/main" id="{3258C0E9-28AB-4F7B-93CC-9B160DF6BF40}"/>
              </a:ext>
            </a:extLst>
          </p:cNvPr>
          <p:cNvCxnSpPr>
            <a:cxnSpLocks/>
            <a:stCxn id="24" idx="1"/>
            <a:endCxn id="22" idx="0"/>
          </p:cNvCxnSpPr>
          <p:nvPr/>
        </p:nvCxnSpPr>
        <p:spPr>
          <a:xfrm rot="10800000">
            <a:off x="3196221" y="2428781"/>
            <a:ext cx="473077" cy="1038966"/>
          </a:xfrm>
          <a:prstGeom prst="bentConnector3">
            <a:avLst>
              <a:gd name="adj1" fmla="val 50000"/>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0E5DB6FD-3346-4CB7-A05F-5A043795F61D}"/>
              </a:ext>
            </a:extLst>
          </p:cNvPr>
          <p:cNvCxnSpPr>
            <a:endCxn id="26" idx="3"/>
          </p:cNvCxnSpPr>
          <p:nvPr/>
        </p:nvCxnSpPr>
        <p:spPr>
          <a:xfrm rot="10800000">
            <a:off x="2423085" y="2426115"/>
            <a:ext cx="354326" cy="2667"/>
          </a:xfrm>
          <a:prstGeom prst="bentConnector3">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E414CACF-9F79-44B4-9ECE-4708E14939B7}"/>
              </a:ext>
            </a:extLst>
          </p:cNvPr>
          <p:cNvSpPr/>
          <p:nvPr/>
        </p:nvSpPr>
        <p:spPr>
          <a:xfrm>
            <a:off x="3669251" y="3551517"/>
            <a:ext cx="1820227"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Notes</a:t>
            </a:r>
          </a:p>
        </p:txBody>
      </p:sp>
      <p:sp>
        <p:nvSpPr>
          <p:cNvPr id="45" name="Rectangle 44">
            <a:extLst>
              <a:ext uri="{FF2B5EF4-FFF2-40B4-BE49-F238E27FC236}">
                <a16:creationId xmlns:a16="http://schemas.microsoft.com/office/drawing/2014/main" id="{0FAE4C02-E2F7-4C8F-9E2F-0F06805E4552}"/>
              </a:ext>
            </a:extLst>
          </p:cNvPr>
          <p:cNvSpPr/>
          <p:nvPr/>
        </p:nvSpPr>
        <p:spPr>
          <a:xfrm>
            <a:off x="3686023" y="1715076"/>
            <a:ext cx="1820182"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Notes</a:t>
            </a:r>
          </a:p>
        </p:txBody>
      </p:sp>
      <p:sp>
        <p:nvSpPr>
          <p:cNvPr id="46" name="Rectangle 45">
            <a:extLst>
              <a:ext uri="{FF2B5EF4-FFF2-40B4-BE49-F238E27FC236}">
                <a16:creationId xmlns:a16="http://schemas.microsoft.com/office/drawing/2014/main" id="{D478D93C-6D51-44A4-8488-DCC2DE010CB1}"/>
              </a:ext>
            </a:extLst>
          </p:cNvPr>
          <p:cNvSpPr/>
          <p:nvPr/>
        </p:nvSpPr>
        <p:spPr>
          <a:xfrm>
            <a:off x="606759" y="3139099"/>
            <a:ext cx="1808390" cy="199411"/>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cs typeface="Arial" charset="0"/>
              </a:rPr>
              <a:t>Notes</a:t>
            </a:r>
          </a:p>
        </p:txBody>
      </p:sp>
      <p:pic>
        <p:nvPicPr>
          <p:cNvPr id="47" name="Picture 46">
            <a:extLst>
              <a:ext uri="{FF2B5EF4-FFF2-40B4-BE49-F238E27FC236}">
                <a16:creationId xmlns:a16="http://schemas.microsoft.com/office/drawing/2014/main" id="{1817CF65-2995-48C1-B636-B36918933BEA}"/>
              </a:ext>
            </a:extLst>
          </p:cNvPr>
          <p:cNvPicPr>
            <a:picLocks noChangeAspect="1"/>
          </p:cNvPicPr>
          <p:nvPr/>
        </p:nvPicPr>
        <p:blipFill>
          <a:blip r:embed="rId6"/>
          <a:stretch>
            <a:fillRect/>
          </a:stretch>
        </p:blipFill>
        <p:spPr>
          <a:xfrm>
            <a:off x="2786426" y="4007801"/>
            <a:ext cx="414564" cy="201185"/>
          </a:xfrm>
          <a:prstGeom prst="rect">
            <a:avLst/>
          </a:prstGeom>
        </p:spPr>
      </p:pic>
      <p:sp>
        <p:nvSpPr>
          <p:cNvPr id="48" name="Rectangle 47">
            <a:extLst>
              <a:ext uri="{FF2B5EF4-FFF2-40B4-BE49-F238E27FC236}">
                <a16:creationId xmlns:a16="http://schemas.microsoft.com/office/drawing/2014/main" id="{B0F31254-DB8F-4E3B-8E35-0D89CA48D3FB}"/>
              </a:ext>
            </a:extLst>
          </p:cNvPr>
          <p:cNvSpPr/>
          <p:nvPr/>
        </p:nvSpPr>
        <p:spPr>
          <a:xfrm>
            <a:off x="604113" y="3908983"/>
            <a:ext cx="1820182" cy="266970"/>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cs typeface="Arial" charset="0"/>
              </a:rPr>
              <a:t>Created/Failed  Opportunity Status Pushed to UPM</a:t>
            </a:r>
          </a:p>
        </p:txBody>
      </p:sp>
      <p:sp>
        <p:nvSpPr>
          <p:cNvPr id="49" name="Rectangle 48">
            <a:extLst>
              <a:ext uri="{FF2B5EF4-FFF2-40B4-BE49-F238E27FC236}">
                <a16:creationId xmlns:a16="http://schemas.microsoft.com/office/drawing/2014/main" id="{91558D20-4908-43BA-9E31-1224755E015D}"/>
              </a:ext>
            </a:extLst>
          </p:cNvPr>
          <p:cNvSpPr/>
          <p:nvPr/>
        </p:nvSpPr>
        <p:spPr>
          <a:xfrm>
            <a:off x="604000" y="4181248"/>
            <a:ext cx="1820182" cy="199411"/>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cs typeface="Arial" charset="0"/>
              </a:rPr>
              <a:t>Notes</a:t>
            </a:r>
          </a:p>
        </p:txBody>
      </p:sp>
      <p:cxnSp>
        <p:nvCxnSpPr>
          <p:cNvPr id="50" name="Connector: Elbow 49">
            <a:extLst>
              <a:ext uri="{FF2B5EF4-FFF2-40B4-BE49-F238E27FC236}">
                <a16:creationId xmlns:a16="http://schemas.microsoft.com/office/drawing/2014/main" id="{CCA1B740-94C2-47ED-AC5E-1423C2DBAF05}"/>
              </a:ext>
            </a:extLst>
          </p:cNvPr>
          <p:cNvCxnSpPr>
            <a:cxnSpLocks/>
            <a:endCxn id="48" idx="0"/>
          </p:cNvCxnSpPr>
          <p:nvPr/>
        </p:nvCxnSpPr>
        <p:spPr>
          <a:xfrm rot="16200000" flipH="1">
            <a:off x="1228362" y="3623141"/>
            <a:ext cx="570474" cy="1209"/>
          </a:xfrm>
          <a:prstGeom prst="bentConnector3">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53" name="Picture 4" descr="Image result for stop circle icon">
            <a:extLst>
              <a:ext uri="{FF2B5EF4-FFF2-40B4-BE49-F238E27FC236}">
                <a16:creationId xmlns:a16="http://schemas.microsoft.com/office/drawing/2014/main" id="{5D67F25D-09B1-46D3-B62C-E150ECA2DE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4795" y="4445800"/>
            <a:ext cx="182638" cy="182638"/>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A9C76DC-D684-4B87-A61B-6026B9C4641A}"/>
              </a:ext>
            </a:extLst>
          </p:cNvPr>
          <p:cNvSpPr/>
          <p:nvPr/>
        </p:nvSpPr>
        <p:spPr>
          <a:xfrm>
            <a:off x="583294" y="853732"/>
            <a:ext cx="1820182" cy="201448"/>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ea typeface="Arial" charset="0"/>
                <a:cs typeface="Arial" charset="0"/>
              </a:rPr>
              <a:t>Generated Lead</a:t>
            </a:r>
          </a:p>
        </p:txBody>
      </p:sp>
      <p:sp>
        <p:nvSpPr>
          <p:cNvPr id="56" name="Rectangle 55">
            <a:extLst>
              <a:ext uri="{FF2B5EF4-FFF2-40B4-BE49-F238E27FC236}">
                <a16:creationId xmlns:a16="http://schemas.microsoft.com/office/drawing/2014/main" id="{799DA78C-4B48-409D-A3E3-462E6A89A774}"/>
              </a:ext>
            </a:extLst>
          </p:cNvPr>
          <p:cNvSpPr/>
          <p:nvPr/>
        </p:nvSpPr>
        <p:spPr>
          <a:xfrm>
            <a:off x="3686023" y="859498"/>
            <a:ext cx="4080028"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Lead assigned to partner groups based on various criteria's (e.g. Region, Industry, Revenue etc.)</a:t>
            </a:r>
          </a:p>
        </p:txBody>
      </p:sp>
      <p:sp>
        <p:nvSpPr>
          <p:cNvPr id="57" name="Hexagon 56">
            <a:hlinkClick r:id="rId3" action="ppaction://hlinksldjump"/>
            <a:extLst>
              <a:ext uri="{FF2B5EF4-FFF2-40B4-BE49-F238E27FC236}">
                <a16:creationId xmlns:a16="http://schemas.microsoft.com/office/drawing/2014/main" id="{B4BFBBD6-B9B2-4776-AC99-B7ED8813833C}"/>
              </a:ext>
            </a:extLst>
          </p:cNvPr>
          <p:cNvSpPr/>
          <p:nvPr/>
        </p:nvSpPr>
        <p:spPr>
          <a:xfrm>
            <a:off x="2789715" y="878377"/>
            <a:ext cx="418809" cy="161654"/>
          </a:xfrm>
          <a:prstGeom prst="hexagon">
            <a:avLst/>
          </a:prstGeom>
          <a:gradFill>
            <a:gsLst>
              <a:gs pos="0">
                <a:srgbClr val="8CA621"/>
              </a:gs>
              <a:gs pos="100000">
                <a:srgbClr val="00BCF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700" dirty="0"/>
              <a:t>SYNC</a:t>
            </a:r>
          </a:p>
        </p:txBody>
      </p:sp>
      <p:cxnSp>
        <p:nvCxnSpPr>
          <p:cNvPr id="58" name="Straight Arrow Connector 57">
            <a:extLst>
              <a:ext uri="{FF2B5EF4-FFF2-40B4-BE49-F238E27FC236}">
                <a16:creationId xmlns:a16="http://schemas.microsoft.com/office/drawing/2014/main" id="{59C38C01-C423-43DF-926D-EB70B5079933}"/>
              </a:ext>
            </a:extLst>
          </p:cNvPr>
          <p:cNvCxnSpPr>
            <a:stCxn id="55" idx="3"/>
          </p:cNvCxnSpPr>
          <p:nvPr/>
        </p:nvCxnSpPr>
        <p:spPr>
          <a:xfrm>
            <a:off x="2403476" y="954456"/>
            <a:ext cx="373935" cy="4748"/>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7AA223C0-0970-4B95-8F51-8E8AEBB77E36}"/>
              </a:ext>
            </a:extLst>
          </p:cNvPr>
          <p:cNvCxnSpPr>
            <a:cxnSpLocks/>
            <a:stCxn id="57" idx="0"/>
            <a:endCxn id="56" idx="1"/>
          </p:cNvCxnSpPr>
          <p:nvPr/>
        </p:nvCxnSpPr>
        <p:spPr>
          <a:xfrm>
            <a:off x="3208524" y="959204"/>
            <a:ext cx="477499" cy="0"/>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8994318E-0442-44F9-ADA9-64EEB809EF3D}"/>
              </a:ext>
            </a:extLst>
          </p:cNvPr>
          <p:cNvCxnSpPr>
            <a:cxnSpLocks/>
            <a:endCxn id="55" idx="0"/>
          </p:cNvCxnSpPr>
          <p:nvPr/>
        </p:nvCxnSpPr>
        <p:spPr>
          <a:xfrm>
            <a:off x="1493384" y="786812"/>
            <a:ext cx="1" cy="66920"/>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sp>
        <p:nvSpPr>
          <p:cNvPr id="69" name="Rectangle 68">
            <a:extLst>
              <a:ext uri="{FF2B5EF4-FFF2-40B4-BE49-F238E27FC236}">
                <a16:creationId xmlns:a16="http://schemas.microsoft.com/office/drawing/2014/main" id="{3F66A72D-A454-49DA-A951-D53BF7C685CA}"/>
              </a:ext>
            </a:extLst>
          </p:cNvPr>
          <p:cNvSpPr/>
          <p:nvPr/>
        </p:nvSpPr>
        <p:spPr>
          <a:xfrm>
            <a:off x="3686023" y="1190809"/>
            <a:ext cx="1820182"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Partner Accept / Reject assigned lead</a:t>
            </a:r>
          </a:p>
        </p:txBody>
      </p:sp>
      <p:cxnSp>
        <p:nvCxnSpPr>
          <p:cNvPr id="167" name="Straight Arrow Connector 166">
            <a:extLst>
              <a:ext uri="{FF2B5EF4-FFF2-40B4-BE49-F238E27FC236}">
                <a16:creationId xmlns:a16="http://schemas.microsoft.com/office/drawing/2014/main" id="{BDE1BE8C-A36A-49CE-8342-FC64091EF1D4}"/>
              </a:ext>
            </a:extLst>
          </p:cNvPr>
          <p:cNvCxnSpPr>
            <a:cxnSpLocks/>
            <a:stCxn id="69" idx="2"/>
            <a:endCxn id="20" idx="0"/>
          </p:cNvCxnSpPr>
          <p:nvPr/>
        </p:nvCxnSpPr>
        <p:spPr>
          <a:xfrm>
            <a:off x="4596114" y="1390220"/>
            <a:ext cx="0" cy="117735"/>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pic>
        <p:nvPicPr>
          <p:cNvPr id="74" name="Picture 2" descr="Image result for start icon">
            <a:extLst>
              <a:ext uri="{FF2B5EF4-FFF2-40B4-BE49-F238E27FC236}">
                <a16:creationId xmlns:a16="http://schemas.microsoft.com/office/drawing/2014/main" id="{BB8927D7-EAC2-46EB-BCDA-B14D83E437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5424" y="605596"/>
            <a:ext cx="175921" cy="175921"/>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a:extLst>
              <a:ext uri="{FF2B5EF4-FFF2-40B4-BE49-F238E27FC236}">
                <a16:creationId xmlns:a16="http://schemas.microsoft.com/office/drawing/2014/main" id="{11792181-AA3A-4317-BE93-A1A1571AAA76}"/>
              </a:ext>
            </a:extLst>
          </p:cNvPr>
          <p:cNvCxnSpPr>
            <a:cxnSpLocks/>
          </p:cNvCxnSpPr>
          <p:nvPr/>
        </p:nvCxnSpPr>
        <p:spPr>
          <a:xfrm>
            <a:off x="3208524" y="4102044"/>
            <a:ext cx="477499" cy="0"/>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1668DF16-D09D-4958-91A7-FDF9AFFFEEC3}"/>
              </a:ext>
            </a:extLst>
          </p:cNvPr>
          <p:cNvCxnSpPr>
            <a:cxnSpLocks/>
          </p:cNvCxnSpPr>
          <p:nvPr/>
        </p:nvCxnSpPr>
        <p:spPr>
          <a:xfrm>
            <a:off x="4563486" y="4257037"/>
            <a:ext cx="7951" cy="171149"/>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D5A18260-2CA0-4E78-9396-772655291E28}"/>
              </a:ext>
            </a:extLst>
          </p:cNvPr>
          <p:cNvCxnSpPr>
            <a:cxnSpLocks/>
          </p:cNvCxnSpPr>
          <p:nvPr/>
        </p:nvCxnSpPr>
        <p:spPr>
          <a:xfrm>
            <a:off x="2458781" y="4116823"/>
            <a:ext cx="343506" cy="0"/>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BDA25569-C5C6-4217-8A4D-1E7F6DAC6602}"/>
              </a:ext>
            </a:extLst>
          </p:cNvPr>
          <p:cNvCxnSpPr>
            <a:cxnSpLocks/>
          </p:cNvCxnSpPr>
          <p:nvPr/>
        </p:nvCxnSpPr>
        <p:spPr>
          <a:xfrm>
            <a:off x="6640907" y="2066721"/>
            <a:ext cx="477499" cy="0"/>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0C49400D-E1DE-41DA-8339-4297C01F20A7}"/>
              </a:ext>
            </a:extLst>
          </p:cNvPr>
          <p:cNvCxnSpPr>
            <a:cxnSpLocks/>
          </p:cNvCxnSpPr>
          <p:nvPr/>
        </p:nvCxnSpPr>
        <p:spPr>
          <a:xfrm>
            <a:off x="4589764" y="1072720"/>
            <a:ext cx="0" cy="117735"/>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pic>
        <p:nvPicPr>
          <p:cNvPr id="51" name="Picture 50" descr="A close up of a sign&#10;&#10;Description generated with very high confidence">
            <a:extLst>
              <a:ext uri="{FF2B5EF4-FFF2-40B4-BE49-F238E27FC236}">
                <a16:creationId xmlns:a16="http://schemas.microsoft.com/office/drawing/2014/main" id="{C332A841-CAC2-40D4-878F-A8A51AEA8A30}"/>
              </a:ext>
            </a:extLst>
          </p:cNvPr>
          <p:cNvPicPr>
            <a:picLocks noChangeAspect="1"/>
          </p:cNvPicPr>
          <p:nvPr/>
        </p:nvPicPr>
        <p:blipFill>
          <a:blip r:embed="rId9"/>
          <a:stretch>
            <a:fillRect/>
          </a:stretch>
        </p:blipFill>
        <p:spPr>
          <a:xfrm>
            <a:off x="2526090" y="2325390"/>
            <a:ext cx="218121" cy="209157"/>
          </a:xfrm>
          <a:prstGeom prst="rect">
            <a:avLst/>
          </a:prstGeom>
        </p:spPr>
      </p:pic>
      <p:pic>
        <p:nvPicPr>
          <p:cNvPr id="52" name="Picture 51" descr="A close up of a sign&#10;&#10;Description generated with very high confidence">
            <a:extLst>
              <a:ext uri="{FF2B5EF4-FFF2-40B4-BE49-F238E27FC236}">
                <a16:creationId xmlns:a16="http://schemas.microsoft.com/office/drawing/2014/main" id="{809CAF5B-9609-4F48-BE9E-CDF58F183C14}"/>
              </a:ext>
            </a:extLst>
          </p:cNvPr>
          <p:cNvPicPr>
            <a:picLocks noChangeAspect="1"/>
          </p:cNvPicPr>
          <p:nvPr/>
        </p:nvPicPr>
        <p:blipFill>
          <a:blip r:embed="rId9"/>
          <a:stretch>
            <a:fillRect/>
          </a:stretch>
        </p:blipFill>
        <p:spPr>
          <a:xfrm>
            <a:off x="3313566" y="849752"/>
            <a:ext cx="218121" cy="209157"/>
          </a:xfrm>
          <a:prstGeom prst="rect">
            <a:avLst/>
          </a:prstGeom>
        </p:spPr>
      </p:pic>
      <p:pic>
        <p:nvPicPr>
          <p:cNvPr id="54" name="Picture 53" descr="A close up of a sign&#10;&#10;Description generated with very high confidence">
            <a:extLst>
              <a:ext uri="{FF2B5EF4-FFF2-40B4-BE49-F238E27FC236}">
                <a16:creationId xmlns:a16="http://schemas.microsoft.com/office/drawing/2014/main" id="{4F4F6427-187B-442F-A276-5E121694EFB8}"/>
              </a:ext>
            </a:extLst>
          </p:cNvPr>
          <p:cNvPicPr>
            <a:picLocks noChangeAspect="1"/>
          </p:cNvPicPr>
          <p:nvPr/>
        </p:nvPicPr>
        <p:blipFill>
          <a:blip r:embed="rId9"/>
          <a:stretch>
            <a:fillRect/>
          </a:stretch>
        </p:blipFill>
        <p:spPr>
          <a:xfrm>
            <a:off x="3307416" y="3989198"/>
            <a:ext cx="218121" cy="209157"/>
          </a:xfrm>
          <a:prstGeom prst="rect">
            <a:avLst/>
          </a:prstGeom>
        </p:spPr>
      </p:pic>
    </p:spTree>
    <p:extLst>
      <p:ext uri="{BB962C8B-B14F-4D97-AF65-F5344CB8AC3E}">
        <p14:creationId xmlns:p14="http://schemas.microsoft.com/office/powerpoint/2010/main" val="2355007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E514E-201D-4F98-A889-E35108B0FC6D}"/>
              </a:ext>
            </a:extLst>
          </p:cNvPr>
          <p:cNvSpPr>
            <a:spLocks noGrp="1"/>
          </p:cNvSpPr>
          <p:nvPr>
            <p:ph sz="half" idx="1"/>
          </p:nvPr>
        </p:nvSpPr>
        <p:spPr/>
        <p:txBody>
          <a:bodyPr>
            <a:normAutofit/>
          </a:bodyPr>
          <a:lstStyle/>
          <a:p>
            <a:r>
              <a:rPr lang="en-IN" sz="1600" dirty="0"/>
              <a:t>Activities Performed</a:t>
            </a:r>
          </a:p>
          <a:p>
            <a:pPr marL="342900" indent="-342900">
              <a:buFont typeface="+mj-lt"/>
              <a:buAutoNum type="arabicPeriod"/>
            </a:pPr>
            <a:r>
              <a:rPr lang="en-IN" sz="1100" dirty="0">
                <a:solidFill>
                  <a:schemeClr val="accent1"/>
                </a:solidFill>
              </a:rPr>
              <a:t>CRM Admin		–	</a:t>
            </a:r>
            <a:r>
              <a:rPr lang="en-IN" sz="1100" dirty="0">
                <a:solidFill>
                  <a:schemeClr val="bg1">
                    <a:lumMod val="50000"/>
                  </a:schemeClr>
                </a:solidFill>
              </a:rPr>
              <a:t>Lead creation in CRM</a:t>
            </a:r>
          </a:p>
          <a:p>
            <a:pPr marL="342900" indent="-342900">
              <a:buFont typeface="+mj-lt"/>
              <a:buAutoNum type="arabicPeriod"/>
            </a:pPr>
            <a:r>
              <a:rPr lang="en-IN" sz="1100" dirty="0">
                <a:solidFill>
                  <a:schemeClr val="accent1"/>
                </a:solidFill>
              </a:rPr>
              <a:t>CRM Admin		–</a:t>
            </a:r>
            <a:r>
              <a:rPr lang="en-IN" sz="1100" dirty="0"/>
              <a:t>	</a:t>
            </a:r>
            <a:r>
              <a:rPr lang="en-IN" sz="1100" dirty="0">
                <a:solidFill>
                  <a:schemeClr val="bg1">
                    <a:lumMod val="50000"/>
                  </a:schemeClr>
                </a:solidFill>
              </a:rPr>
              <a:t>Lead assignment to partner group in UPM </a:t>
            </a:r>
            <a:br>
              <a:rPr lang="en-IN" sz="1100" dirty="0">
                <a:solidFill>
                  <a:schemeClr val="bg1">
                    <a:lumMod val="50000"/>
                  </a:schemeClr>
                </a:solidFill>
              </a:rPr>
            </a:br>
            <a:r>
              <a:rPr lang="en-IN" sz="1100" dirty="0">
                <a:solidFill>
                  <a:schemeClr val="bg1">
                    <a:lumMod val="50000"/>
                  </a:schemeClr>
                </a:solidFill>
              </a:rPr>
              <a:t> 					initiated </a:t>
            </a:r>
          </a:p>
          <a:p>
            <a:pPr marL="342900" indent="-342900">
              <a:buFont typeface="+mj-lt"/>
              <a:buAutoNum type="arabicPeriod"/>
            </a:pPr>
            <a:r>
              <a:rPr lang="en-IN" sz="1100" dirty="0">
                <a:solidFill>
                  <a:schemeClr val="accent1"/>
                </a:solidFill>
              </a:rPr>
              <a:t>Automated Process	–</a:t>
            </a:r>
            <a:r>
              <a:rPr lang="en-IN" sz="1100" dirty="0"/>
              <a:t>	</a:t>
            </a:r>
            <a:r>
              <a:rPr lang="en-IN" sz="1100" dirty="0">
                <a:solidFill>
                  <a:schemeClr val="bg1">
                    <a:lumMod val="50000"/>
                  </a:schemeClr>
                </a:solidFill>
              </a:rPr>
              <a:t>CRM lead syncing with UPM</a:t>
            </a:r>
          </a:p>
          <a:p>
            <a:pPr marL="342900" indent="-342900">
              <a:buFont typeface="+mj-lt"/>
              <a:buAutoNum type="arabicPeriod"/>
            </a:pPr>
            <a:r>
              <a:rPr lang="en-IN" sz="1100" dirty="0">
                <a:solidFill>
                  <a:schemeClr val="accent1"/>
                </a:solidFill>
              </a:rPr>
              <a:t>Automated Process	– </a:t>
            </a:r>
            <a:r>
              <a:rPr lang="en-IN" sz="1100" dirty="0">
                <a:solidFill>
                  <a:schemeClr val="bg1">
                    <a:lumMod val="50000"/>
                  </a:schemeClr>
                </a:solidFill>
              </a:rPr>
              <a:t>	Lead assigned to partner groups based on</a:t>
            </a:r>
            <a:br>
              <a:rPr lang="en-IN" sz="1100" dirty="0">
                <a:solidFill>
                  <a:schemeClr val="bg1">
                    <a:lumMod val="50000"/>
                  </a:schemeClr>
                </a:solidFill>
              </a:rPr>
            </a:br>
            <a:r>
              <a:rPr lang="en-IN" sz="1100" dirty="0">
                <a:solidFill>
                  <a:schemeClr val="bg1">
                    <a:lumMod val="50000"/>
                  </a:schemeClr>
                </a:solidFill>
              </a:rPr>
              <a:t> 					various criteria's (e.g. Region, Industry, </a:t>
            </a:r>
            <a:br>
              <a:rPr lang="en-IN" sz="1100" dirty="0">
                <a:solidFill>
                  <a:schemeClr val="bg1">
                    <a:lumMod val="50000"/>
                  </a:schemeClr>
                </a:solidFill>
              </a:rPr>
            </a:br>
            <a:r>
              <a:rPr lang="en-IN" sz="1100" dirty="0">
                <a:solidFill>
                  <a:schemeClr val="bg1">
                    <a:lumMod val="50000"/>
                  </a:schemeClr>
                </a:solidFill>
              </a:rPr>
              <a:t>					Revenue etc.)</a:t>
            </a:r>
          </a:p>
          <a:p>
            <a:pPr marL="342900" indent="-342900">
              <a:buFont typeface="+mj-lt"/>
              <a:buAutoNum type="arabicPeriod"/>
            </a:pPr>
            <a:r>
              <a:rPr lang="en-IN" sz="1100" dirty="0">
                <a:solidFill>
                  <a:schemeClr val="accent1"/>
                </a:solidFill>
              </a:rPr>
              <a:t>Partner			–</a:t>
            </a:r>
            <a:r>
              <a:rPr lang="en-IN" sz="1100" dirty="0"/>
              <a:t>	</a:t>
            </a:r>
            <a:r>
              <a:rPr lang="en-IN" sz="1100" dirty="0">
                <a:solidFill>
                  <a:schemeClr val="bg1">
                    <a:lumMod val="50000"/>
                  </a:schemeClr>
                </a:solidFill>
              </a:rPr>
              <a:t>View lead in Lead Inbox</a:t>
            </a:r>
          </a:p>
          <a:p>
            <a:pPr marL="342900" indent="-342900">
              <a:buFont typeface="+mj-lt"/>
              <a:buAutoNum type="arabicPeriod"/>
            </a:pPr>
            <a:r>
              <a:rPr lang="en-IN" sz="1100" dirty="0">
                <a:solidFill>
                  <a:schemeClr val="accent1"/>
                </a:solidFill>
              </a:rPr>
              <a:t>Partner			–	</a:t>
            </a:r>
            <a:r>
              <a:rPr lang="en-IN" sz="1100" dirty="0">
                <a:solidFill>
                  <a:schemeClr val="bg1">
                    <a:lumMod val="50000"/>
                  </a:schemeClr>
                </a:solidFill>
              </a:rPr>
              <a:t>Accept / Reject assigned lead</a:t>
            </a:r>
          </a:p>
          <a:p>
            <a:pPr marL="342900" indent="-342900">
              <a:buFont typeface="+mj-lt"/>
              <a:buAutoNum type="arabicPeriod"/>
            </a:pPr>
            <a:r>
              <a:rPr lang="en-IN" sz="1100" dirty="0">
                <a:solidFill>
                  <a:schemeClr val="accent1"/>
                </a:solidFill>
              </a:rPr>
              <a:t>Partner			–</a:t>
            </a:r>
            <a:r>
              <a:rPr lang="en-IN" sz="1100" dirty="0">
                <a:solidFill>
                  <a:schemeClr val="bg1">
                    <a:lumMod val="50000"/>
                  </a:schemeClr>
                </a:solidFill>
              </a:rPr>
              <a:t>	Lead nurturing process initiated for accepted </a:t>
            </a:r>
            <a:br>
              <a:rPr lang="en-IN" sz="1100" dirty="0">
                <a:solidFill>
                  <a:schemeClr val="bg1">
                    <a:lumMod val="50000"/>
                  </a:schemeClr>
                </a:solidFill>
              </a:rPr>
            </a:br>
            <a:r>
              <a:rPr lang="en-IN" sz="1100" dirty="0">
                <a:solidFill>
                  <a:schemeClr val="bg1">
                    <a:lumMod val="50000"/>
                  </a:schemeClr>
                </a:solidFill>
              </a:rPr>
              <a:t> 					leads</a:t>
            </a:r>
          </a:p>
        </p:txBody>
      </p:sp>
      <p:sp>
        <p:nvSpPr>
          <p:cNvPr id="3" name="Content Placeholder 2">
            <a:extLst>
              <a:ext uri="{FF2B5EF4-FFF2-40B4-BE49-F238E27FC236}">
                <a16:creationId xmlns:a16="http://schemas.microsoft.com/office/drawing/2014/main" id="{1B319966-B751-4BBF-9638-C35F5D32E4BF}"/>
              </a:ext>
            </a:extLst>
          </p:cNvPr>
          <p:cNvSpPr>
            <a:spLocks noGrp="1"/>
          </p:cNvSpPr>
          <p:nvPr>
            <p:ph sz="half" idx="2"/>
          </p:nvPr>
        </p:nvSpPr>
        <p:spPr/>
        <p:txBody>
          <a:bodyPr/>
          <a:lstStyle/>
          <a:p>
            <a:r>
              <a:rPr lang="en-IN" dirty="0"/>
              <a:t>Mapped Modules</a:t>
            </a:r>
          </a:p>
        </p:txBody>
      </p:sp>
      <p:sp>
        <p:nvSpPr>
          <p:cNvPr id="6" name="Title 5">
            <a:extLst>
              <a:ext uri="{FF2B5EF4-FFF2-40B4-BE49-F238E27FC236}">
                <a16:creationId xmlns:a16="http://schemas.microsoft.com/office/drawing/2014/main" id="{4AB5BB71-311C-4B43-AF05-87F518F02E6D}"/>
              </a:ext>
            </a:extLst>
          </p:cNvPr>
          <p:cNvSpPr>
            <a:spLocks noGrp="1"/>
          </p:cNvSpPr>
          <p:nvPr>
            <p:ph type="title"/>
          </p:nvPr>
        </p:nvSpPr>
        <p:spPr>
          <a:xfrm>
            <a:off x="1188084" y="22680"/>
            <a:ext cx="4771282" cy="438912"/>
          </a:xfrm>
        </p:spPr>
        <p:txBody>
          <a:bodyPr>
            <a:normAutofit/>
          </a:bodyPr>
          <a:lstStyle/>
          <a:p>
            <a:r>
              <a:rPr lang="en-IN" dirty="0"/>
              <a:t>Description</a:t>
            </a:r>
          </a:p>
        </p:txBody>
      </p:sp>
      <p:sp>
        <p:nvSpPr>
          <p:cNvPr id="7" name="Text Placeholder 6">
            <a:extLst>
              <a:ext uri="{FF2B5EF4-FFF2-40B4-BE49-F238E27FC236}">
                <a16:creationId xmlns:a16="http://schemas.microsoft.com/office/drawing/2014/main" id="{8779C98A-AE5B-4136-8141-E7F9FE26F9FC}"/>
              </a:ext>
            </a:extLst>
          </p:cNvPr>
          <p:cNvSpPr>
            <a:spLocks noGrp="1"/>
          </p:cNvSpPr>
          <p:nvPr>
            <p:ph type="body" sz="quarter" idx="11"/>
          </p:nvPr>
        </p:nvSpPr>
        <p:spPr>
          <a:xfrm>
            <a:off x="3462215" y="22680"/>
            <a:ext cx="5456231" cy="438911"/>
          </a:xfrm>
        </p:spPr>
        <p:txBody>
          <a:bodyPr/>
          <a:lstStyle/>
          <a:p>
            <a:r>
              <a:rPr lang="en-US" dirty="0"/>
              <a:t>UC4 - Lead Assignment to Partner Groups (Round Robin)</a:t>
            </a:r>
          </a:p>
        </p:txBody>
      </p:sp>
      <p:graphicFrame>
        <p:nvGraphicFramePr>
          <p:cNvPr id="8" name="Table 7">
            <a:extLst>
              <a:ext uri="{FF2B5EF4-FFF2-40B4-BE49-F238E27FC236}">
                <a16:creationId xmlns:a16="http://schemas.microsoft.com/office/drawing/2014/main" id="{9250C9D8-18F7-4A4D-A001-6F2F7D1EB2D5}"/>
              </a:ext>
            </a:extLst>
          </p:cNvPr>
          <p:cNvGraphicFramePr>
            <a:graphicFrameLocks noGrp="1"/>
          </p:cNvGraphicFramePr>
          <p:nvPr>
            <p:extLst>
              <p:ext uri="{D42A27DB-BD31-4B8C-83A1-F6EECF244321}">
                <p14:modId xmlns:p14="http://schemas.microsoft.com/office/powerpoint/2010/main" val="785159350"/>
              </p:ext>
            </p:extLst>
          </p:nvPr>
        </p:nvGraphicFramePr>
        <p:xfrm>
          <a:off x="6141720" y="1282911"/>
          <a:ext cx="2776726" cy="741680"/>
        </p:xfrm>
        <a:graphic>
          <a:graphicData uri="http://schemas.openxmlformats.org/drawingml/2006/table">
            <a:tbl>
              <a:tblPr firstRow="1" bandRow="1">
                <a:tableStyleId>{D03447BB-5D67-496B-8E87-E561075AD55C}</a:tableStyleId>
              </a:tblPr>
              <a:tblGrid>
                <a:gridCol w="1388363">
                  <a:extLst>
                    <a:ext uri="{9D8B030D-6E8A-4147-A177-3AD203B41FA5}">
                      <a16:colId xmlns:a16="http://schemas.microsoft.com/office/drawing/2014/main" val="130444276"/>
                    </a:ext>
                  </a:extLst>
                </a:gridCol>
                <a:gridCol w="1388363">
                  <a:extLst>
                    <a:ext uri="{9D8B030D-6E8A-4147-A177-3AD203B41FA5}">
                      <a16:colId xmlns:a16="http://schemas.microsoft.com/office/drawing/2014/main" val="125481603"/>
                    </a:ext>
                  </a:extLst>
                </a:gridCol>
              </a:tblGrid>
              <a:tr h="370840">
                <a:tc>
                  <a:txBody>
                    <a:bodyPr/>
                    <a:lstStyle/>
                    <a:p>
                      <a:pPr algn="l"/>
                      <a:r>
                        <a:rPr lang="en-IN" sz="1200" dirty="0"/>
                        <a:t>UPM</a:t>
                      </a:r>
                    </a:p>
                  </a:txBody>
                  <a:tcPr anchor="ctr">
                    <a:solidFill>
                      <a:srgbClr val="8CA621"/>
                    </a:solidFill>
                  </a:tcPr>
                </a:tc>
                <a:tc>
                  <a:txBody>
                    <a:bodyPr/>
                    <a:lstStyle/>
                    <a:p>
                      <a:pPr algn="l"/>
                      <a:r>
                        <a:rPr lang="en-IN" sz="1200" dirty="0"/>
                        <a:t>CRM</a:t>
                      </a:r>
                    </a:p>
                  </a:txBody>
                  <a:tcPr anchor="ctr">
                    <a:solidFill>
                      <a:srgbClr val="00BCFF"/>
                    </a:solidFill>
                  </a:tcPr>
                </a:tc>
                <a:extLst>
                  <a:ext uri="{0D108BD9-81ED-4DB2-BD59-A6C34878D82A}">
                    <a16:rowId xmlns:a16="http://schemas.microsoft.com/office/drawing/2014/main" val="2322125944"/>
                  </a:ext>
                </a:extLst>
              </a:tr>
              <a:tr h="370840">
                <a:tc>
                  <a:txBody>
                    <a:bodyPr/>
                    <a:lstStyle/>
                    <a:p>
                      <a:pPr algn="l"/>
                      <a:r>
                        <a:rPr lang="en-IN" sz="1200" dirty="0">
                          <a:solidFill>
                            <a:schemeClr val="tx1"/>
                          </a:solidFill>
                        </a:rPr>
                        <a:t>Prospect</a:t>
                      </a:r>
                    </a:p>
                  </a:txBody>
                  <a:tcPr anchor="ctr">
                    <a:solidFill>
                      <a:schemeClr val="accent3">
                        <a:lumMod val="60000"/>
                        <a:lumOff val="40000"/>
                      </a:schemeClr>
                    </a:solidFill>
                  </a:tcPr>
                </a:tc>
                <a:tc>
                  <a:txBody>
                    <a:bodyPr/>
                    <a:lstStyle/>
                    <a:p>
                      <a:pPr algn="l"/>
                      <a:r>
                        <a:rPr lang="en-IN" sz="1200" dirty="0">
                          <a:solidFill>
                            <a:schemeClr val="tx1"/>
                          </a:solidFill>
                        </a:rPr>
                        <a:t>Lead</a:t>
                      </a:r>
                    </a:p>
                  </a:txBody>
                  <a:tcPr anchor="ctr">
                    <a:solidFill>
                      <a:schemeClr val="accent1">
                        <a:lumMod val="40000"/>
                        <a:lumOff val="60000"/>
                      </a:schemeClr>
                    </a:solidFill>
                  </a:tcPr>
                </a:tc>
                <a:extLst>
                  <a:ext uri="{0D108BD9-81ED-4DB2-BD59-A6C34878D82A}">
                    <a16:rowId xmlns:a16="http://schemas.microsoft.com/office/drawing/2014/main" val="1116951909"/>
                  </a:ext>
                </a:extLst>
              </a:tr>
            </a:tbl>
          </a:graphicData>
        </a:graphic>
      </p:graphicFrame>
    </p:spTree>
    <p:extLst>
      <p:ext uri="{BB962C8B-B14F-4D97-AF65-F5344CB8AC3E}">
        <p14:creationId xmlns:p14="http://schemas.microsoft.com/office/powerpoint/2010/main" val="2005319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EA77-EF3C-4876-B278-F6020D39C339}"/>
              </a:ext>
            </a:extLst>
          </p:cNvPr>
          <p:cNvSpPr>
            <a:spLocks noGrp="1"/>
          </p:cNvSpPr>
          <p:nvPr>
            <p:ph type="ctrTitle"/>
          </p:nvPr>
        </p:nvSpPr>
        <p:spPr/>
        <p:txBody>
          <a:bodyPr/>
          <a:lstStyle/>
          <a:p>
            <a:endParaRPr lang="en-IN"/>
          </a:p>
        </p:txBody>
      </p:sp>
      <p:sp>
        <p:nvSpPr>
          <p:cNvPr id="3" name="Text Placeholder 2">
            <a:extLst>
              <a:ext uri="{FF2B5EF4-FFF2-40B4-BE49-F238E27FC236}">
                <a16:creationId xmlns:a16="http://schemas.microsoft.com/office/drawing/2014/main" id="{C370586C-92A4-469C-BA7A-876F60DFD364}"/>
              </a:ext>
            </a:extLst>
          </p:cNvPr>
          <p:cNvSpPr>
            <a:spLocks noGrp="1"/>
          </p:cNvSpPr>
          <p:nvPr>
            <p:ph type="body" sz="quarter" idx="13"/>
          </p:nvPr>
        </p:nvSpPr>
        <p:spPr>
          <a:xfrm>
            <a:off x="283860" y="1863309"/>
            <a:ext cx="6846035" cy="601863"/>
          </a:xfrm>
        </p:spPr>
        <p:txBody>
          <a:bodyPr/>
          <a:lstStyle/>
          <a:p>
            <a:r>
              <a:rPr lang="en-IN" dirty="0"/>
              <a:t>Work Flow Use Case 5</a:t>
            </a:r>
          </a:p>
          <a:p>
            <a:r>
              <a:rPr lang="en-IN" sz="2800" dirty="0">
                <a:solidFill>
                  <a:schemeClr val="bg1">
                    <a:lumMod val="65000"/>
                  </a:schemeClr>
                </a:solidFill>
              </a:rPr>
              <a:t>Lead Sync with Partner CRM</a:t>
            </a:r>
          </a:p>
        </p:txBody>
      </p:sp>
    </p:spTree>
    <p:extLst>
      <p:ext uri="{BB962C8B-B14F-4D97-AF65-F5344CB8AC3E}">
        <p14:creationId xmlns:p14="http://schemas.microsoft.com/office/powerpoint/2010/main" val="20193071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0EEE86E-BE9B-4F2B-A58F-6ED4BB3431C3}"/>
              </a:ext>
            </a:extLst>
          </p:cNvPr>
          <p:cNvSpPr/>
          <p:nvPr/>
        </p:nvSpPr>
        <p:spPr>
          <a:xfrm>
            <a:off x="5824501" y="604298"/>
            <a:ext cx="3319499" cy="4043331"/>
          </a:xfrm>
          <a:prstGeom prst="rect">
            <a:avLst/>
          </a:prstGeom>
          <a:solidFill>
            <a:srgbClr val="F27724">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2986816" y="604299"/>
            <a:ext cx="2852467" cy="4092247"/>
          </a:xfrm>
          <a:prstGeom prst="rect">
            <a:avLst/>
          </a:prstGeom>
          <a:solidFill>
            <a:srgbClr val="00BCFF">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0" y="604299"/>
            <a:ext cx="2986771" cy="4044483"/>
          </a:xfrm>
          <a:prstGeom prst="rect">
            <a:avLst/>
          </a:prstGeom>
          <a:solidFill>
            <a:srgbClr val="8CA621">
              <a:alpha val="20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188084" y="22680"/>
            <a:ext cx="6019166" cy="438912"/>
          </a:xfrm>
        </p:spPr>
        <p:txBody>
          <a:bodyPr>
            <a:normAutofit/>
          </a:bodyPr>
          <a:lstStyle/>
          <a:p>
            <a:r>
              <a:rPr lang="en-US" dirty="0"/>
              <a:t>Work Flow</a:t>
            </a:r>
          </a:p>
        </p:txBody>
      </p:sp>
      <p:sp>
        <p:nvSpPr>
          <p:cNvPr id="4" name="Text Placeholder 3"/>
          <p:cNvSpPr>
            <a:spLocks noGrp="1"/>
          </p:cNvSpPr>
          <p:nvPr>
            <p:ph type="body" sz="quarter" idx="11"/>
          </p:nvPr>
        </p:nvSpPr>
        <p:spPr/>
        <p:txBody>
          <a:bodyPr/>
          <a:lstStyle/>
          <a:p>
            <a:r>
              <a:rPr lang="en-IN" dirty="0"/>
              <a:t>UC5 - Lead Sync with Partner SFDC</a:t>
            </a:r>
          </a:p>
        </p:txBody>
      </p:sp>
      <p:sp>
        <p:nvSpPr>
          <p:cNvPr id="2" name="Rectangle 1"/>
          <p:cNvSpPr/>
          <p:nvPr/>
        </p:nvSpPr>
        <p:spPr>
          <a:xfrm>
            <a:off x="0" y="4647629"/>
            <a:ext cx="2986771" cy="182637"/>
          </a:xfrm>
          <a:prstGeom prst="rect">
            <a:avLst/>
          </a:prstGeom>
          <a:solidFill>
            <a:srgbClr val="8CA621">
              <a:alpha val="50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OEM CRM</a:t>
            </a:r>
          </a:p>
        </p:txBody>
      </p:sp>
      <p:sp>
        <p:nvSpPr>
          <p:cNvPr id="44" name="Rectangle 43"/>
          <p:cNvSpPr/>
          <p:nvPr/>
        </p:nvSpPr>
        <p:spPr>
          <a:xfrm>
            <a:off x="2986770" y="4645782"/>
            <a:ext cx="2852467" cy="169087"/>
          </a:xfrm>
          <a:prstGeom prst="rect">
            <a:avLst/>
          </a:prstGeom>
          <a:solidFill>
            <a:srgbClr val="00BC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ZINFI UPM</a:t>
            </a:r>
          </a:p>
        </p:txBody>
      </p:sp>
      <p:sp>
        <p:nvSpPr>
          <p:cNvPr id="20" name="Rectangle 19">
            <a:hlinkClick r:id="rId2" action="ppaction://hlinksldjump"/>
            <a:extLst>
              <a:ext uri="{FF2B5EF4-FFF2-40B4-BE49-F238E27FC236}">
                <a16:creationId xmlns:a16="http://schemas.microsoft.com/office/drawing/2014/main" id="{2D0A00B3-8393-492A-AFDF-D45F18F18814}"/>
              </a:ext>
            </a:extLst>
          </p:cNvPr>
          <p:cNvSpPr/>
          <p:nvPr/>
        </p:nvSpPr>
        <p:spPr>
          <a:xfrm>
            <a:off x="6714969" y="1338419"/>
            <a:ext cx="1830815" cy="200534"/>
          </a:xfrm>
          <a:prstGeom prst="rect">
            <a:avLst/>
          </a:prstGeom>
          <a:solidFill>
            <a:srgbClr val="F27724"/>
          </a:solidFill>
          <a:ln w="12700">
            <a:no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lumMod val="95000"/>
                  </a:schemeClr>
                </a:solidFill>
                <a:latin typeface="Arial" charset="0"/>
                <a:cs typeface="Arial" charset="0"/>
              </a:rPr>
              <a:t>Lead Qualification Marketing Activities</a:t>
            </a:r>
          </a:p>
        </p:txBody>
      </p:sp>
      <p:sp>
        <p:nvSpPr>
          <p:cNvPr id="22" name="Hexagon 21">
            <a:hlinkClick r:id="rId3" action="ppaction://hlinksldjump"/>
            <a:extLst>
              <a:ext uri="{FF2B5EF4-FFF2-40B4-BE49-F238E27FC236}">
                <a16:creationId xmlns:a16="http://schemas.microsoft.com/office/drawing/2014/main" id="{BB3D6BDD-6FF8-431E-87F1-2EED3E8ECC0F}"/>
              </a:ext>
            </a:extLst>
          </p:cNvPr>
          <p:cNvSpPr/>
          <p:nvPr/>
        </p:nvSpPr>
        <p:spPr>
          <a:xfrm>
            <a:off x="2777411" y="2347954"/>
            <a:ext cx="418809" cy="161654"/>
          </a:xfrm>
          <a:prstGeom prst="hexagon">
            <a:avLst/>
          </a:prstGeom>
          <a:gradFill>
            <a:gsLst>
              <a:gs pos="0">
                <a:srgbClr val="8CA621"/>
              </a:gs>
              <a:gs pos="100000">
                <a:srgbClr val="00BCF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700" dirty="0"/>
              <a:t>SYNC</a:t>
            </a:r>
          </a:p>
        </p:txBody>
      </p:sp>
      <p:sp>
        <p:nvSpPr>
          <p:cNvPr id="23" name="Rectangle 22">
            <a:hlinkClick r:id="rId4" action="ppaction://hlinksldjump"/>
            <a:extLst>
              <a:ext uri="{FF2B5EF4-FFF2-40B4-BE49-F238E27FC236}">
                <a16:creationId xmlns:a16="http://schemas.microsoft.com/office/drawing/2014/main" id="{6280993D-CF20-40F9-82EC-966F013E6DD6}"/>
              </a:ext>
            </a:extLst>
          </p:cNvPr>
          <p:cNvSpPr/>
          <p:nvPr/>
        </p:nvSpPr>
        <p:spPr>
          <a:xfrm>
            <a:off x="6725603" y="2074540"/>
            <a:ext cx="1820182" cy="317395"/>
          </a:xfrm>
          <a:prstGeom prst="rect">
            <a:avLst/>
          </a:prstGeom>
          <a:solidFill>
            <a:srgbClr val="F27724"/>
          </a:solidFill>
          <a:ln w="12700">
            <a:no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lumMod val="95000"/>
                  </a:schemeClr>
                </a:solidFill>
                <a:latin typeface="Arial" charset="0"/>
                <a:cs typeface="Arial" charset="0"/>
              </a:rPr>
              <a:t>Lead Converted to Opportunity</a:t>
            </a:r>
          </a:p>
        </p:txBody>
      </p:sp>
      <p:sp>
        <p:nvSpPr>
          <p:cNvPr id="24" name="Rectangle 23">
            <a:extLst>
              <a:ext uri="{FF2B5EF4-FFF2-40B4-BE49-F238E27FC236}">
                <a16:creationId xmlns:a16="http://schemas.microsoft.com/office/drawing/2014/main" id="{1822022C-C8C5-4CA4-A86E-0D18D6035068}"/>
              </a:ext>
            </a:extLst>
          </p:cNvPr>
          <p:cNvSpPr/>
          <p:nvPr/>
        </p:nvSpPr>
        <p:spPr>
          <a:xfrm>
            <a:off x="6721794" y="2864417"/>
            <a:ext cx="1820182" cy="398329"/>
          </a:xfrm>
          <a:prstGeom prst="rect">
            <a:avLst/>
          </a:prstGeom>
          <a:solidFill>
            <a:schemeClr val="bg1"/>
          </a:solidFill>
          <a:ln w="12700">
            <a:solidFill>
              <a:srgbClr val="F27724"/>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F27724"/>
                </a:solidFill>
                <a:latin typeface="Arial" charset="0"/>
                <a:cs typeface="Arial" charset="0"/>
              </a:rPr>
              <a:t>Opportunity Pushed to ZINFI UPM</a:t>
            </a:r>
          </a:p>
          <a:p>
            <a:pPr algn="ctr"/>
            <a:r>
              <a:rPr lang="en-US" sz="700" dirty="0">
                <a:solidFill>
                  <a:srgbClr val="F27724"/>
                </a:solidFill>
                <a:latin typeface="Arial" charset="0"/>
                <a:cs typeface="Arial" charset="0"/>
              </a:rPr>
              <a:t>(with Account, Contact)</a:t>
            </a:r>
          </a:p>
        </p:txBody>
      </p:sp>
      <p:cxnSp>
        <p:nvCxnSpPr>
          <p:cNvPr id="25" name="Straight Arrow Connector 24">
            <a:extLst>
              <a:ext uri="{FF2B5EF4-FFF2-40B4-BE49-F238E27FC236}">
                <a16:creationId xmlns:a16="http://schemas.microsoft.com/office/drawing/2014/main" id="{3D798048-2506-45D4-A857-DD6DE118515B}"/>
              </a:ext>
            </a:extLst>
          </p:cNvPr>
          <p:cNvCxnSpPr>
            <a:cxnSpLocks/>
            <a:stCxn id="23" idx="2"/>
            <a:endCxn id="24" idx="0"/>
          </p:cNvCxnSpPr>
          <p:nvPr/>
        </p:nvCxnSpPr>
        <p:spPr>
          <a:xfrm flipH="1">
            <a:off x="7631885" y="2391935"/>
            <a:ext cx="3809" cy="472482"/>
          </a:xfrm>
          <a:prstGeom prst="straightConnector1">
            <a:avLst/>
          </a:prstGeom>
          <a:ln w="12700">
            <a:solidFill>
              <a:srgbClr val="F27724"/>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2593B2C7-F6D4-41F3-B13A-A0D342A8BCB9}"/>
              </a:ext>
            </a:extLst>
          </p:cNvPr>
          <p:cNvSpPr/>
          <p:nvPr/>
        </p:nvSpPr>
        <p:spPr>
          <a:xfrm>
            <a:off x="602903" y="2325390"/>
            <a:ext cx="1820182" cy="201448"/>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ea typeface="Arial" charset="0"/>
                <a:cs typeface="Arial" charset="0"/>
              </a:rPr>
              <a:t>Opportunity Tagged to Lead</a:t>
            </a:r>
          </a:p>
        </p:txBody>
      </p:sp>
      <p:sp>
        <p:nvSpPr>
          <p:cNvPr id="27" name="Rectangle 26">
            <a:extLst>
              <a:ext uri="{FF2B5EF4-FFF2-40B4-BE49-F238E27FC236}">
                <a16:creationId xmlns:a16="http://schemas.microsoft.com/office/drawing/2014/main" id="{C6CD2489-A962-4DDA-80C0-9DBADE9961BE}"/>
              </a:ext>
            </a:extLst>
          </p:cNvPr>
          <p:cNvSpPr/>
          <p:nvPr/>
        </p:nvSpPr>
        <p:spPr>
          <a:xfrm>
            <a:off x="3590159" y="3988346"/>
            <a:ext cx="1730840" cy="252790"/>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Regd. Deal Submission Status</a:t>
            </a:r>
          </a:p>
        </p:txBody>
      </p:sp>
      <p:sp>
        <p:nvSpPr>
          <p:cNvPr id="30" name="Rectangle 29">
            <a:hlinkClick r:id="rId5" action="ppaction://hlinksldjump"/>
            <a:extLst>
              <a:ext uri="{FF2B5EF4-FFF2-40B4-BE49-F238E27FC236}">
                <a16:creationId xmlns:a16="http://schemas.microsoft.com/office/drawing/2014/main" id="{FD0D63E7-D85A-4DDB-A267-4B59E8DB2F53}"/>
              </a:ext>
            </a:extLst>
          </p:cNvPr>
          <p:cNvSpPr/>
          <p:nvPr/>
        </p:nvSpPr>
        <p:spPr>
          <a:xfrm>
            <a:off x="599935" y="2818747"/>
            <a:ext cx="1824360" cy="320352"/>
          </a:xfrm>
          <a:prstGeom prst="rect">
            <a:avLst/>
          </a:prstGeom>
          <a:solidFill>
            <a:srgbClr val="8CA621"/>
          </a:solidFill>
          <a:ln w="12700">
            <a:no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chemeClr val="bg1"/>
                </a:solidFill>
                <a:latin typeface="Arial" charset="0"/>
                <a:ea typeface="Arial" charset="0"/>
                <a:cs typeface="Arial" charset="0"/>
              </a:rPr>
              <a:t>Lead Conversion &amp; Final Approval Process</a:t>
            </a:r>
          </a:p>
        </p:txBody>
      </p:sp>
      <p:cxnSp>
        <p:nvCxnSpPr>
          <p:cNvPr id="31" name="Straight Arrow Connector 30">
            <a:extLst>
              <a:ext uri="{FF2B5EF4-FFF2-40B4-BE49-F238E27FC236}">
                <a16:creationId xmlns:a16="http://schemas.microsoft.com/office/drawing/2014/main" id="{78AAD63D-066F-47B9-9543-7404A3086E3F}"/>
              </a:ext>
            </a:extLst>
          </p:cNvPr>
          <p:cNvCxnSpPr>
            <a:cxnSpLocks/>
            <a:stCxn id="26" idx="2"/>
            <a:endCxn id="30" idx="0"/>
          </p:cNvCxnSpPr>
          <p:nvPr/>
        </p:nvCxnSpPr>
        <p:spPr>
          <a:xfrm flipH="1">
            <a:off x="1512115" y="2526838"/>
            <a:ext cx="879" cy="291909"/>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0E5DB6FD-3346-4CB7-A05F-5A043795F61D}"/>
              </a:ext>
            </a:extLst>
          </p:cNvPr>
          <p:cNvCxnSpPr>
            <a:endCxn id="26" idx="3"/>
          </p:cNvCxnSpPr>
          <p:nvPr/>
        </p:nvCxnSpPr>
        <p:spPr>
          <a:xfrm rot="10800000">
            <a:off x="2423085" y="2426115"/>
            <a:ext cx="354326" cy="2667"/>
          </a:xfrm>
          <a:prstGeom prst="bentConnector3">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E414CACF-9F79-44B4-9ECE-4708E14939B7}"/>
              </a:ext>
            </a:extLst>
          </p:cNvPr>
          <p:cNvSpPr/>
          <p:nvPr/>
        </p:nvSpPr>
        <p:spPr>
          <a:xfrm>
            <a:off x="6720901" y="3262746"/>
            <a:ext cx="1820227" cy="199411"/>
          </a:xfrm>
          <a:prstGeom prst="rect">
            <a:avLst/>
          </a:prstGeom>
          <a:solidFill>
            <a:schemeClr val="bg1"/>
          </a:solidFill>
          <a:ln w="12700">
            <a:solidFill>
              <a:srgbClr val="F27724"/>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F27724"/>
                </a:solidFill>
                <a:latin typeface="Arial" charset="0"/>
                <a:cs typeface="Arial" charset="0"/>
              </a:rPr>
              <a:t>Notes</a:t>
            </a:r>
          </a:p>
        </p:txBody>
      </p:sp>
      <p:sp>
        <p:nvSpPr>
          <p:cNvPr id="45" name="Rectangle 44">
            <a:extLst>
              <a:ext uri="{FF2B5EF4-FFF2-40B4-BE49-F238E27FC236}">
                <a16:creationId xmlns:a16="http://schemas.microsoft.com/office/drawing/2014/main" id="{0FAE4C02-E2F7-4C8F-9E2F-0F06805E4552}"/>
              </a:ext>
            </a:extLst>
          </p:cNvPr>
          <p:cNvSpPr/>
          <p:nvPr/>
        </p:nvSpPr>
        <p:spPr>
          <a:xfrm>
            <a:off x="6721794" y="1551494"/>
            <a:ext cx="1820182" cy="199411"/>
          </a:xfrm>
          <a:prstGeom prst="rect">
            <a:avLst/>
          </a:prstGeom>
          <a:solidFill>
            <a:schemeClr val="bg1"/>
          </a:solidFill>
          <a:ln w="12700">
            <a:solidFill>
              <a:srgbClr val="F27724"/>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F27724"/>
                </a:solidFill>
                <a:latin typeface="Arial" charset="0"/>
                <a:cs typeface="Arial" charset="0"/>
              </a:rPr>
              <a:t>Notes</a:t>
            </a:r>
          </a:p>
        </p:txBody>
      </p:sp>
      <p:sp>
        <p:nvSpPr>
          <p:cNvPr id="46" name="Rectangle 45">
            <a:extLst>
              <a:ext uri="{FF2B5EF4-FFF2-40B4-BE49-F238E27FC236}">
                <a16:creationId xmlns:a16="http://schemas.microsoft.com/office/drawing/2014/main" id="{D478D93C-6D51-44A4-8488-DCC2DE010CB1}"/>
              </a:ext>
            </a:extLst>
          </p:cNvPr>
          <p:cNvSpPr/>
          <p:nvPr/>
        </p:nvSpPr>
        <p:spPr>
          <a:xfrm>
            <a:off x="606759" y="3139099"/>
            <a:ext cx="1808390" cy="199411"/>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cs typeface="Arial" charset="0"/>
              </a:rPr>
              <a:t>Notes</a:t>
            </a:r>
          </a:p>
        </p:txBody>
      </p:sp>
      <p:pic>
        <p:nvPicPr>
          <p:cNvPr id="47" name="Picture 46">
            <a:extLst>
              <a:ext uri="{FF2B5EF4-FFF2-40B4-BE49-F238E27FC236}">
                <a16:creationId xmlns:a16="http://schemas.microsoft.com/office/drawing/2014/main" id="{1817CF65-2995-48C1-B636-B36918933BEA}"/>
              </a:ext>
            </a:extLst>
          </p:cNvPr>
          <p:cNvPicPr>
            <a:picLocks noChangeAspect="1"/>
          </p:cNvPicPr>
          <p:nvPr/>
        </p:nvPicPr>
        <p:blipFill>
          <a:blip r:embed="rId6"/>
          <a:stretch>
            <a:fillRect/>
          </a:stretch>
        </p:blipFill>
        <p:spPr>
          <a:xfrm>
            <a:off x="2786426" y="4007801"/>
            <a:ext cx="414564" cy="201185"/>
          </a:xfrm>
          <a:prstGeom prst="rect">
            <a:avLst/>
          </a:prstGeom>
        </p:spPr>
      </p:pic>
      <p:sp>
        <p:nvSpPr>
          <p:cNvPr id="48" name="Rectangle 47">
            <a:extLst>
              <a:ext uri="{FF2B5EF4-FFF2-40B4-BE49-F238E27FC236}">
                <a16:creationId xmlns:a16="http://schemas.microsoft.com/office/drawing/2014/main" id="{B0F31254-DB8F-4E3B-8E35-0D89CA48D3FB}"/>
              </a:ext>
            </a:extLst>
          </p:cNvPr>
          <p:cNvSpPr/>
          <p:nvPr/>
        </p:nvSpPr>
        <p:spPr>
          <a:xfrm>
            <a:off x="604113" y="3908983"/>
            <a:ext cx="1820182" cy="266970"/>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cs typeface="Arial" charset="0"/>
              </a:rPr>
              <a:t>Created/Failed  Opportunity Status Pushed to UPM</a:t>
            </a:r>
          </a:p>
        </p:txBody>
      </p:sp>
      <p:sp>
        <p:nvSpPr>
          <p:cNvPr id="49" name="Rectangle 48">
            <a:extLst>
              <a:ext uri="{FF2B5EF4-FFF2-40B4-BE49-F238E27FC236}">
                <a16:creationId xmlns:a16="http://schemas.microsoft.com/office/drawing/2014/main" id="{91558D20-4908-43BA-9E31-1224755E015D}"/>
              </a:ext>
            </a:extLst>
          </p:cNvPr>
          <p:cNvSpPr/>
          <p:nvPr/>
        </p:nvSpPr>
        <p:spPr>
          <a:xfrm>
            <a:off x="604000" y="4181248"/>
            <a:ext cx="1820182" cy="199411"/>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cs typeface="Arial" charset="0"/>
              </a:rPr>
              <a:t>Notes</a:t>
            </a:r>
          </a:p>
        </p:txBody>
      </p:sp>
      <p:cxnSp>
        <p:nvCxnSpPr>
          <p:cNvPr id="50" name="Connector: Elbow 49">
            <a:extLst>
              <a:ext uri="{FF2B5EF4-FFF2-40B4-BE49-F238E27FC236}">
                <a16:creationId xmlns:a16="http://schemas.microsoft.com/office/drawing/2014/main" id="{CCA1B740-94C2-47ED-AC5E-1423C2DBAF05}"/>
              </a:ext>
            </a:extLst>
          </p:cNvPr>
          <p:cNvCxnSpPr>
            <a:cxnSpLocks/>
            <a:endCxn id="48" idx="0"/>
          </p:cNvCxnSpPr>
          <p:nvPr/>
        </p:nvCxnSpPr>
        <p:spPr>
          <a:xfrm rot="16200000" flipH="1">
            <a:off x="1228362" y="3623141"/>
            <a:ext cx="570474" cy="1209"/>
          </a:xfrm>
          <a:prstGeom prst="bentConnector3">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53" name="Picture 4" descr="Image result for stop circle icon">
            <a:extLst>
              <a:ext uri="{FF2B5EF4-FFF2-40B4-BE49-F238E27FC236}">
                <a16:creationId xmlns:a16="http://schemas.microsoft.com/office/drawing/2014/main" id="{5D67F25D-09B1-46D3-B62C-E150ECA2DE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1350" y="4422355"/>
            <a:ext cx="182638" cy="182638"/>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A9C76DC-D684-4B87-A61B-6026B9C4641A}"/>
              </a:ext>
            </a:extLst>
          </p:cNvPr>
          <p:cNvSpPr/>
          <p:nvPr/>
        </p:nvSpPr>
        <p:spPr>
          <a:xfrm>
            <a:off x="583294" y="892807"/>
            <a:ext cx="1820182" cy="201448"/>
          </a:xfrm>
          <a:prstGeom prst="rect">
            <a:avLst/>
          </a:prstGeom>
          <a:solidFill>
            <a:schemeClr val="bg1"/>
          </a:solidFill>
          <a:ln w="12700">
            <a:solidFill>
              <a:srgbClr val="8CA621"/>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8CA621"/>
                </a:solidFill>
                <a:latin typeface="Arial" charset="0"/>
                <a:ea typeface="Arial" charset="0"/>
                <a:cs typeface="Arial" charset="0"/>
              </a:rPr>
              <a:t>Generated Lead</a:t>
            </a:r>
          </a:p>
        </p:txBody>
      </p:sp>
      <p:sp>
        <p:nvSpPr>
          <p:cNvPr id="56" name="Rectangle 55">
            <a:extLst>
              <a:ext uri="{FF2B5EF4-FFF2-40B4-BE49-F238E27FC236}">
                <a16:creationId xmlns:a16="http://schemas.microsoft.com/office/drawing/2014/main" id="{799DA78C-4B48-409D-A3E3-462E6A89A774}"/>
              </a:ext>
            </a:extLst>
          </p:cNvPr>
          <p:cNvSpPr/>
          <p:nvPr/>
        </p:nvSpPr>
        <p:spPr>
          <a:xfrm>
            <a:off x="3590158" y="877932"/>
            <a:ext cx="1820182" cy="243812"/>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Lead assigned to Partner</a:t>
            </a:r>
          </a:p>
        </p:txBody>
      </p:sp>
      <p:sp>
        <p:nvSpPr>
          <p:cNvPr id="57" name="Hexagon 56">
            <a:hlinkClick r:id="rId3" action="ppaction://hlinksldjump"/>
            <a:extLst>
              <a:ext uri="{FF2B5EF4-FFF2-40B4-BE49-F238E27FC236}">
                <a16:creationId xmlns:a16="http://schemas.microsoft.com/office/drawing/2014/main" id="{B4BFBBD6-B9B2-4776-AC99-B7ED8813833C}"/>
              </a:ext>
            </a:extLst>
          </p:cNvPr>
          <p:cNvSpPr/>
          <p:nvPr/>
        </p:nvSpPr>
        <p:spPr>
          <a:xfrm>
            <a:off x="2789715" y="917452"/>
            <a:ext cx="418809" cy="161654"/>
          </a:xfrm>
          <a:prstGeom prst="hexagon">
            <a:avLst/>
          </a:prstGeom>
          <a:gradFill>
            <a:gsLst>
              <a:gs pos="0">
                <a:srgbClr val="8CA621"/>
              </a:gs>
              <a:gs pos="100000">
                <a:srgbClr val="00BCF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700" dirty="0"/>
              <a:t>SYNC</a:t>
            </a:r>
          </a:p>
        </p:txBody>
      </p:sp>
      <p:cxnSp>
        <p:nvCxnSpPr>
          <p:cNvPr id="58" name="Straight Arrow Connector 57">
            <a:extLst>
              <a:ext uri="{FF2B5EF4-FFF2-40B4-BE49-F238E27FC236}">
                <a16:creationId xmlns:a16="http://schemas.microsoft.com/office/drawing/2014/main" id="{59C38C01-C423-43DF-926D-EB70B5079933}"/>
              </a:ext>
            </a:extLst>
          </p:cNvPr>
          <p:cNvCxnSpPr>
            <a:stCxn id="55" idx="3"/>
          </p:cNvCxnSpPr>
          <p:nvPr/>
        </p:nvCxnSpPr>
        <p:spPr>
          <a:xfrm>
            <a:off x="2403476" y="993531"/>
            <a:ext cx="373935" cy="4748"/>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7AA223C0-0970-4B95-8F51-8E8AEBB77E36}"/>
              </a:ext>
            </a:extLst>
          </p:cNvPr>
          <p:cNvCxnSpPr>
            <a:cxnSpLocks/>
            <a:stCxn id="57" idx="0"/>
            <a:endCxn id="56" idx="1"/>
          </p:cNvCxnSpPr>
          <p:nvPr/>
        </p:nvCxnSpPr>
        <p:spPr>
          <a:xfrm>
            <a:off x="3208524" y="998279"/>
            <a:ext cx="381634" cy="1559"/>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8994318E-0442-44F9-ADA9-64EEB809EF3D}"/>
              </a:ext>
            </a:extLst>
          </p:cNvPr>
          <p:cNvCxnSpPr>
            <a:cxnSpLocks/>
            <a:endCxn id="55" idx="0"/>
          </p:cNvCxnSpPr>
          <p:nvPr/>
        </p:nvCxnSpPr>
        <p:spPr>
          <a:xfrm>
            <a:off x="1493384" y="825887"/>
            <a:ext cx="1" cy="66920"/>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74" name="Picture 2" descr="Image result for start icon">
            <a:extLst>
              <a:ext uri="{FF2B5EF4-FFF2-40B4-BE49-F238E27FC236}">
                <a16:creationId xmlns:a16="http://schemas.microsoft.com/office/drawing/2014/main" id="{BB8927D7-EAC2-46EB-BCDA-B14D83E437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5424" y="644671"/>
            <a:ext cx="175921" cy="175921"/>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a:extLst>
              <a:ext uri="{FF2B5EF4-FFF2-40B4-BE49-F238E27FC236}">
                <a16:creationId xmlns:a16="http://schemas.microsoft.com/office/drawing/2014/main" id="{11792181-AA3A-4317-BE93-A1A1571AAA76}"/>
              </a:ext>
            </a:extLst>
          </p:cNvPr>
          <p:cNvCxnSpPr>
            <a:cxnSpLocks/>
            <a:stCxn id="47" idx="3"/>
            <a:endCxn id="27" idx="1"/>
          </p:cNvCxnSpPr>
          <p:nvPr/>
        </p:nvCxnSpPr>
        <p:spPr>
          <a:xfrm>
            <a:off x="3200990" y="4108394"/>
            <a:ext cx="389169" cy="6347"/>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1668DF16-D09D-4958-91A7-FDF9AFFFEEC3}"/>
              </a:ext>
            </a:extLst>
          </p:cNvPr>
          <p:cNvCxnSpPr>
            <a:cxnSpLocks/>
          </p:cNvCxnSpPr>
          <p:nvPr/>
        </p:nvCxnSpPr>
        <p:spPr>
          <a:xfrm>
            <a:off x="4563486" y="4257037"/>
            <a:ext cx="7951" cy="171149"/>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D5A18260-2CA0-4E78-9396-772655291E28}"/>
              </a:ext>
            </a:extLst>
          </p:cNvPr>
          <p:cNvCxnSpPr>
            <a:cxnSpLocks/>
          </p:cNvCxnSpPr>
          <p:nvPr/>
        </p:nvCxnSpPr>
        <p:spPr>
          <a:xfrm>
            <a:off x="2423084" y="4116823"/>
            <a:ext cx="379203" cy="0"/>
          </a:xfrm>
          <a:prstGeom prst="straightConnector1">
            <a:avLst/>
          </a:prstGeom>
          <a:ln w="12700">
            <a:solidFill>
              <a:srgbClr val="8CA62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BDA25569-C5C6-4217-8A4D-1E7F6DAC6602}"/>
              </a:ext>
            </a:extLst>
          </p:cNvPr>
          <p:cNvCxnSpPr>
            <a:cxnSpLocks/>
            <a:stCxn id="45" idx="2"/>
            <a:endCxn id="23" idx="0"/>
          </p:cNvCxnSpPr>
          <p:nvPr/>
        </p:nvCxnSpPr>
        <p:spPr>
          <a:xfrm>
            <a:off x="7631885" y="1750905"/>
            <a:ext cx="3809" cy="323635"/>
          </a:xfrm>
          <a:prstGeom prst="straightConnector1">
            <a:avLst/>
          </a:prstGeom>
          <a:ln w="12700">
            <a:solidFill>
              <a:srgbClr val="F27724"/>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EA677F10-338F-48EA-AA86-9D72765EC3BD}"/>
              </a:ext>
            </a:extLst>
          </p:cNvPr>
          <p:cNvSpPr/>
          <p:nvPr/>
        </p:nvSpPr>
        <p:spPr>
          <a:xfrm>
            <a:off x="5824501" y="4643237"/>
            <a:ext cx="3319499" cy="163091"/>
          </a:xfrm>
          <a:prstGeom prst="rect">
            <a:avLst/>
          </a:prstGeom>
          <a:solidFill>
            <a:srgbClr val="F27724">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PARTNER CRM</a:t>
            </a:r>
          </a:p>
        </p:txBody>
      </p:sp>
      <p:sp>
        <p:nvSpPr>
          <p:cNvPr id="75" name="Rectangle 74">
            <a:extLst>
              <a:ext uri="{FF2B5EF4-FFF2-40B4-BE49-F238E27FC236}">
                <a16:creationId xmlns:a16="http://schemas.microsoft.com/office/drawing/2014/main" id="{A5AFC0E3-675A-4FC6-A54B-8775334EA236}"/>
              </a:ext>
            </a:extLst>
          </p:cNvPr>
          <p:cNvSpPr/>
          <p:nvPr/>
        </p:nvSpPr>
        <p:spPr>
          <a:xfrm>
            <a:off x="3590158" y="1326408"/>
            <a:ext cx="1820182" cy="243812"/>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View Lead Details and Assign to Partner Rep.</a:t>
            </a:r>
          </a:p>
        </p:txBody>
      </p:sp>
      <p:cxnSp>
        <p:nvCxnSpPr>
          <p:cNvPr id="73" name="Straight Arrow Connector 72">
            <a:extLst>
              <a:ext uri="{FF2B5EF4-FFF2-40B4-BE49-F238E27FC236}">
                <a16:creationId xmlns:a16="http://schemas.microsoft.com/office/drawing/2014/main" id="{D486BFD4-21DF-4C05-9E79-AA4D649E9F6D}"/>
              </a:ext>
            </a:extLst>
          </p:cNvPr>
          <p:cNvCxnSpPr/>
          <p:nvPr/>
        </p:nvCxnSpPr>
        <p:spPr>
          <a:xfrm>
            <a:off x="4467621" y="1134988"/>
            <a:ext cx="0" cy="157457"/>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22977E0B-F29A-4FBF-973D-4629D34EB53E}"/>
              </a:ext>
            </a:extLst>
          </p:cNvPr>
          <p:cNvCxnSpPr>
            <a:cxnSpLocks/>
            <a:stCxn id="75" idx="3"/>
            <a:endCxn id="20" idx="1"/>
          </p:cNvCxnSpPr>
          <p:nvPr/>
        </p:nvCxnSpPr>
        <p:spPr>
          <a:xfrm flipV="1">
            <a:off x="5410340" y="1438686"/>
            <a:ext cx="1304629" cy="9628"/>
          </a:xfrm>
          <a:prstGeom prst="straightConnector1">
            <a:avLst/>
          </a:prstGeom>
          <a:ln w="12700">
            <a:solidFill>
              <a:srgbClr val="F27724"/>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89" name="Hexagon 88">
            <a:hlinkClick r:id="rId3" action="ppaction://hlinksldjump"/>
            <a:extLst>
              <a:ext uri="{FF2B5EF4-FFF2-40B4-BE49-F238E27FC236}">
                <a16:creationId xmlns:a16="http://schemas.microsoft.com/office/drawing/2014/main" id="{D4E73193-6263-4DDC-B1EE-E797A0FBDD0B}"/>
              </a:ext>
            </a:extLst>
          </p:cNvPr>
          <p:cNvSpPr/>
          <p:nvPr/>
        </p:nvSpPr>
        <p:spPr>
          <a:xfrm>
            <a:off x="5636747" y="2984620"/>
            <a:ext cx="418809" cy="161654"/>
          </a:xfrm>
          <a:prstGeom prst="hexagon">
            <a:avLst/>
          </a:prstGeom>
          <a:gradFill>
            <a:gsLst>
              <a:gs pos="0">
                <a:srgbClr val="8CA621"/>
              </a:gs>
              <a:gs pos="100000">
                <a:srgbClr val="00BCF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ctr"/>
          <a:lstStyle/>
          <a:p>
            <a:pPr algn="ctr"/>
            <a:r>
              <a:rPr lang="en-US" sz="700" dirty="0"/>
              <a:t>SYNC</a:t>
            </a:r>
          </a:p>
        </p:txBody>
      </p:sp>
      <p:sp>
        <p:nvSpPr>
          <p:cNvPr id="90" name="Rectangle 89">
            <a:extLst>
              <a:ext uri="{FF2B5EF4-FFF2-40B4-BE49-F238E27FC236}">
                <a16:creationId xmlns:a16="http://schemas.microsoft.com/office/drawing/2014/main" id="{2A182AC4-AA99-4F1F-81DB-5BCCB9111C67}"/>
              </a:ext>
            </a:extLst>
          </p:cNvPr>
          <p:cNvSpPr/>
          <p:nvPr/>
        </p:nvSpPr>
        <p:spPr>
          <a:xfrm>
            <a:off x="3588795" y="2818747"/>
            <a:ext cx="1730840" cy="398329"/>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Opportunity Pushed to OEM SFDC</a:t>
            </a:r>
          </a:p>
          <a:p>
            <a:pPr algn="ctr"/>
            <a:r>
              <a:rPr lang="en-US" sz="700" dirty="0">
                <a:solidFill>
                  <a:srgbClr val="00BCFF"/>
                </a:solidFill>
                <a:latin typeface="Arial" charset="0"/>
                <a:ea typeface="Arial" charset="0"/>
                <a:cs typeface="Arial" charset="0"/>
              </a:rPr>
              <a:t>(with Account, Contact)</a:t>
            </a:r>
          </a:p>
        </p:txBody>
      </p:sp>
      <p:sp>
        <p:nvSpPr>
          <p:cNvPr id="91" name="Rectangle 90">
            <a:extLst>
              <a:ext uri="{FF2B5EF4-FFF2-40B4-BE49-F238E27FC236}">
                <a16:creationId xmlns:a16="http://schemas.microsoft.com/office/drawing/2014/main" id="{442D4F1F-B783-40F2-A610-C2E7AD290B2C}"/>
              </a:ext>
            </a:extLst>
          </p:cNvPr>
          <p:cNvSpPr/>
          <p:nvPr/>
        </p:nvSpPr>
        <p:spPr>
          <a:xfrm>
            <a:off x="3589300" y="3217076"/>
            <a:ext cx="1731699" cy="199411"/>
          </a:xfrm>
          <a:prstGeom prst="rect">
            <a:avLst/>
          </a:prstGeom>
          <a:solidFill>
            <a:schemeClr val="bg1"/>
          </a:solidFill>
          <a:ln w="1270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00BCFF"/>
                </a:solidFill>
                <a:latin typeface="Arial" charset="0"/>
                <a:ea typeface="Arial" charset="0"/>
                <a:cs typeface="Arial" charset="0"/>
              </a:rPr>
              <a:t>Notes</a:t>
            </a:r>
          </a:p>
        </p:txBody>
      </p:sp>
      <p:cxnSp>
        <p:nvCxnSpPr>
          <p:cNvPr id="93" name="Connector: Elbow 92">
            <a:extLst>
              <a:ext uri="{FF2B5EF4-FFF2-40B4-BE49-F238E27FC236}">
                <a16:creationId xmlns:a16="http://schemas.microsoft.com/office/drawing/2014/main" id="{B690A92A-06BF-487A-BB6D-E86F5439925E}"/>
              </a:ext>
            </a:extLst>
          </p:cNvPr>
          <p:cNvCxnSpPr>
            <a:cxnSpLocks/>
            <a:stCxn id="90" idx="1"/>
            <a:endCxn id="22" idx="0"/>
          </p:cNvCxnSpPr>
          <p:nvPr/>
        </p:nvCxnSpPr>
        <p:spPr>
          <a:xfrm rot="10800000">
            <a:off x="3196221" y="2428782"/>
            <a:ext cx="392575" cy="589131"/>
          </a:xfrm>
          <a:prstGeom prst="bentConnector3">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294BB97C-8D6B-4696-BC3E-30C0CC780835}"/>
              </a:ext>
            </a:extLst>
          </p:cNvPr>
          <p:cNvCxnSpPr>
            <a:cxnSpLocks/>
            <a:stCxn id="24" idx="1"/>
            <a:endCxn id="89" idx="0"/>
          </p:cNvCxnSpPr>
          <p:nvPr/>
        </p:nvCxnSpPr>
        <p:spPr>
          <a:xfrm flipH="1">
            <a:off x="6055556" y="3063582"/>
            <a:ext cx="666238" cy="1865"/>
          </a:xfrm>
          <a:prstGeom prst="straightConnector1">
            <a:avLst/>
          </a:prstGeom>
          <a:ln w="12700">
            <a:solidFill>
              <a:srgbClr val="F27724"/>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EB185560-F11F-4AD6-951E-E1FB1505986E}"/>
              </a:ext>
            </a:extLst>
          </p:cNvPr>
          <p:cNvCxnSpPr>
            <a:cxnSpLocks/>
            <a:stCxn id="89" idx="3"/>
          </p:cNvCxnSpPr>
          <p:nvPr/>
        </p:nvCxnSpPr>
        <p:spPr>
          <a:xfrm flipH="1">
            <a:off x="5320999" y="3065447"/>
            <a:ext cx="315748" cy="0"/>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sp>
        <p:nvSpPr>
          <p:cNvPr id="99" name="Rectangle 98">
            <a:extLst>
              <a:ext uri="{FF2B5EF4-FFF2-40B4-BE49-F238E27FC236}">
                <a16:creationId xmlns:a16="http://schemas.microsoft.com/office/drawing/2014/main" id="{99154286-F7AA-4EBF-A42C-FBB1AAC8B1EF}"/>
              </a:ext>
            </a:extLst>
          </p:cNvPr>
          <p:cNvSpPr/>
          <p:nvPr/>
        </p:nvSpPr>
        <p:spPr>
          <a:xfrm>
            <a:off x="6700528" y="3980875"/>
            <a:ext cx="1820182" cy="252790"/>
          </a:xfrm>
          <a:prstGeom prst="rect">
            <a:avLst/>
          </a:prstGeom>
          <a:solidFill>
            <a:schemeClr val="bg1"/>
          </a:solidFill>
          <a:ln w="12700">
            <a:solidFill>
              <a:srgbClr val="F27724"/>
            </a:solid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US" sz="700" dirty="0">
                <a:solidFill>
                  <a:srgbClr val="F27724"/>
                </a:solidFill>
                <a:latin typeface="Arial" charset="0"/>
                <a:cs typeface="Arial" charset="0"/>
              </a:rPr>
              <a:t>Approved Opportunity</a:t>
            </a:r>
          </a:p>
        </p:txBody>
      </p:sp>
      <p:pic>
        <p:nvPicPr>
          <p:cNvPr id="100" name="Picture 99">
            <a:extLst>
              <a:ext uri="{FF2B5EF4-FFF2-40B4-BE49-F238E27FC236}">
                <a16:creationId xmlns:a16="http://schemas.microsoft.com/office/drawing/2014/main" id="{DE688B91-1FBA-487F-93A2-2D127FA75DBA}"/>
              </a:ext>
            </a:extLst>
          </p:cNvPr>
          <p:cNvPicPr>
            <a:picLocks noChangeAspect="1"/>
          </p:cNvPicPr>
          <p:nvPr/>
        </p:nvPicPr>
        <p:blipFill>
          <a:blip r:embed="rId6"/>
          <a:stretch>
            <a:fillRect/>
          </a:stretch>
        </p:blipFill>
        <p:spPr>
          <a:xfrm>
            <a:off x="5617174" y="4009485"/>
            <a:ext cx="414564" cy="201185"/>
          </a:xfrm>
          <a:prstGeom prst="rect">
            <a:avLst/>
          </a:prstGeom>
        </p:spPr>
      </p:pic>
      <p:pic>
        <p:nvPicPr>
          <p:cNvPr id="101" name="Picture 4" descr="Image result for stop circle icon">
            <a:extLst>
              <a:ext uri="{FF2B5EF4-FFF2-40B4-BE49-F238E27FC236}">
                <a16:creationId xmlns:a16="http://schemas.microsoft.com/office/drawing/2014/main" id="{721CFB92-231D-4CFF-A6B7-07AA3E0DF1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6144" y="4470129"/>
            <a:ext cx="182638" cy="182638"/>
          </a:xfrm>
          <a:prstGeom prst="rect">
            <a:avLst/>
          </a:prstGeom>
          <a:noFill/>
          <a:extLst>
            <a:ext uri="{909E8E84-426E-40DD-AFC4-6F175D3DCCD1}">
              <a14:hiddenFill xmlns:a14="http://schemas.microsoft.com/office/drawing/2010/main">
                <a:solidFill>
                  <a:srgbClr val="FFFFFF"/>
                </a:solidFill>
              </a14:hiddenFill>
            </a:ext>
          </a:extLst>
        </p:spPr>
      </p:pic>
      <p:cxnSp>
        <p:nvCxnSpPr>
          <p:cNvPr id="102" name="Straight Arrow Connector 101">
            <a:extLst>
              <a:ext uri="{FF2B5EF4-FFF2-40B4-BE49-F238E27FC236}">
                <a16:creationId xmlns:a16="http://schemas.microsoft.com/office/drawing/2014/main" id="{A9C29B86-DF2B-42F2-8F6F-0B2E7D30C665}"/>
              </a:ext>
            </a:extLst>
          </p:cNvPr>
          <p:cNvCxnSpPr>
            <a:cxnSpLocks/>
            <a:stCxn id="100" idx="3"/>
            <a:endCxn id="99" idx="1"/>
          </p:cNvCxnSpPr>
          <p:nvPr/>
        </p:nvCxnSpPr>
        <p:spPr>
          <a:xfrm flipV="1">
            <a:off x="6031738" y="4107270"/>
            <a:ext cx="668790" cy="2808"/>
          </a:xfrm>
          <a:prstGeom prst="straightConnector1">
            <a:avLst/>
          </a:prstGeom>
          <a:ln w="12700">
            <a:solidFill>
              <a:srgbClr val="F27724"/>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8FEB90FD-8698-488D-B72B-98847813D01A}"/>
              </a:ext>
            </a:extLst>
          </p:cNvPr>
          <p:cNvCxnSpPr>
            <a:cxnSpLocks/>
            <a:stCxn id="99" idx="2"/>
            <a:endCxn id="101" idx="0"/>
          </p:cNvCxnSpPr>
          <p:nvPr/>
        </p:nvCxnSpPr>
        <p:spPr>
          <a:xfrm>
            <a:off x="7610619" y="4233665"/>
            <a:ext cx="6844" cy="236464"/>
          </a:xfrm>
          <a:prstGeom prst="straightConnector1">
            <a:avLst/>
          </a:prstGeom>
          <a:ln w="12700">
            <a:solidFill>
              <a:srgbClr val="F27724"/>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64A8784F-801B-4123-89D4-3684A02994A7}"/>
              </a:ext>
            </a:extLst>
          </p:cNvPr>
          <p:cNvCxnSpPr>
            <a:cxnSpLocks/>
            <a:stCxn id="27" idx="3"/>
            <a:endCxn id="100" idx="1"/>
          </p:cNvCxnSpPr>
          <p:nvPr/>
        </p:nvCxnSpPr>
        <p:spPr>
          <a:xfrm flipV="1">
            <a:off x="5320999" y="4110078"/>
            <a:ext cx="296175" cy="4663"/>
          </a:xfrm>
          <a:prstGeom prst="straightConnector1">
            <a:avLst/>
          </a:prstGeom>
          <a:ln w="12700">
            <a:solidFill>
              <a:srgbClr val="00BCFF"/>
            </a:solidFill>
            <a:tailEnd type="triangle"/>
          </a:ln>
          <a:effectLst/>
        </p:spPr>
        <p:style>
          <a:lnRef idx="2">
            <a:schemeClr val="accent1"/>
          </a:lnRef>
          <a:fillRef idx="0">
            <a:schemeClr val="accent1"/>
          </a:fillRef>
          <a:effectRef idx="1">
            <a:schemeClr val="accent1"/>
          </a:effectRef>
          <a:fontRef idx="minor">
            <a:schemeClr val="tx1"/>
          </a:fontRef>
        </p:style>
      </p:cxnSp>
      <p:pic>
        <p:nvPicPr>
          <p:cNvPr id="54" name="Picture 53" descr="A close up of a sign&#10;&#10;Description generated with very high confidence">
            <a:extLst>
              <a:ext uri="{FF2B5EF4-FFF2-40B4-BE49-F238E27FC236}">
                <a16:creationId xmlns:a16="http://schemas.microsoft.com/office/drawing/2014/main" id="{DB8D6ADC-7565-47F1-9479-B5D9AF229FFB}"/>
              </a:ext>
            </a:extLst>
          </p:cNvPr>
          <p:cNvPicPr>
            <a:picLocks noChangeAspect="1"/>
          </p:cNvPicPr>
          <p:nvPr/>
        </p:nvPicPr>
        <p:blipFill>
          <a:blip r:embed="rId9"/>
          <a:stretch>
            <a:fillRect/>
          </a:stretch>
        </p:blipFill>
        <p:spPr>
          <a:xfrm>
            <a:off x="2547906" y="2328398"/>
            <a:ext cx="218121" cy="209157"/>
          </a:xfrm>
          <a:prstGeom prst="rect">
            <a:avLst/>
          </a:prstGeom>
        </p:spPr>
      </p:pic>
      <p:pic>
        <p:nvPicPr>
          <p:cNvPr id="67" name="Picture 66" descr="A close up of a sign&#10;&#10;Description generated with very high confidence">
            <a:extLst>
              <a:ext uri="{FF2B5EF4-FFF2-40B4-BE49-F238E27FC236}">
                <a16:creationId xmlns:a16="http://schemas.microsoft.com/office/drawing/2014/main" id="{1F8A5095-0103-4D8C-8ACB-270C1F8091B2}"/>
              </a:ext>
            </a:extLst>
          </p:cNvPr>
          <p:cNvPicPr>
            <a:picLocks noChangeAspect="1"/>
          </p:cNvPicPr>
          <p:nvPr/>
        </p:nvPicPr>
        <p:blipFill>
          <a:blip r:embed="rId9"/>
          <a:stretch>
            <a:fillRect/>
          </a:stretch>
        </p:blipFill>
        <p:spPr>
          <a:xfrm>
            <a:off x="3250583" y="895259"/>
            <a:ext cx="218121" cy="209157"/>
          </a:xfrm>
          <a:prstGeom prst="rect">
            <a:avLst/>
          </a:prstGeom>
        </p:spPr>
      </p:pic>
      <p:pic>
        <p:nvPicPr>
          <p:cNvPr id="68" name="Picture 67" descr="A close up of a sign&#10;&#10;Description generated with very high confidence">
            <a:extLst>
              <a:ext uri="{FF2B5EF4-FFF2-40B4-BE49-F238E27FC236}">
                <a16:creationId xmlns:a16="http://schemas.microsoft.com/office/drawing/2014/main" id="{E5DF4C99-FB33-4884-800C-6AFE665D1F5A}"/>
              </a:ext>
            </a:extLst>
          </p:cNvPr>
          <p:cNvPicPr>
            <a:picLocks noChangeAspect="1"/>
          </p:cNvPicPr>
          <p:nvPr/>
        </p:nvPicPr>
        <p:blipFill>
          <a:blip r:embed="rId9"/>
          <a:stretch>
            <a:fillRect/>
          </a:stretch>
        </p:blipFill>
        <p:spPr>
          <a:xfrm>
            <a:off x="5413610" y="2956932"/>
            <a:ext cx="218121" cy="209157"/>
          </a:xfrm>
          <a:prstGeom prst="rect">
            <a:avLst/>
          </a:prstGeom>
        </p:spPr>
      </p:pic>
      <p:pic>
        <p:nvPicPr>
          <p:cNvPr id="70" name="Picture 69" descr="A close up of a sign&#10;&#10;Description generated with very high confidence">
            <a:extLst>
              <a:ext uri="{FF2B5EF4-FFF2-40B4-BE49-F238E27FC236}">
                <a16:creationId xmlns:a16="http://schemas.microsoft.com/office/drawing/2014/main" id="{27A467B5-0F9F-4ED8-A9B6-A64672FDECA0}"/>
              </a:ext>
            </a:extLst>
          </p:cNvPr>
          <p:cNvPicPr>
            <a:picLocks noChangeAspect="1"/>
          </p:cNvPicPr>
          <p:nvPr/>
        </p:nvPicPr>
        <p:blipFill>
          <a:blip r:embed="rId9"/>
          <a:stretch>
            <a:fillRect/>
          </a:stretch>
        </p:blipFill>
        <p:spPr>
          <a:xfrm>
            <a:off x="3246678" y="4005499"/>
            <a:ext cx="218121" cy="209157"/>
          </a:xfrm>
          <a:prstGeom prst="rect">
            <a:avLst/>
          </a:prstGeom>
        </p:spPr>
      </p:pic>
      <p:pic>
        <p:nvPicPr>
          <p:cNvPr id="71" name="Picture 70" descr="A close up of a sign&#10;&#10;Description generated with very high confidence">
            <a:extLst>
              <a:ext uri="{FF2B5EF4-FFF2-40B4-BE49-F238E27FC236}">
                <a16:creationId xmlns:a16="http://schemas.microsoft.com/office/drawing/2014/main" id="{C6EAA0AA-C5B2-4666-B5EB-051B634DB37A}"/>
              </a:ext>
            </a:extLst>
          </p:cNvPr>
          <p:cNvPicPr>
            <a:picLocks noChangeAspect="1"/>
          </p:cNvPicPr>
          <p:nvPr/>
        </p:nvPicPr>
        <p:blipFill>
          <a:blip r:embed="rId9"/>
          <a:stretch>
            <a:fillRect/>
          </a:stretch>
        </p:blipFill>
        <p:spPr>
          <a:xfrm>
            <a:off x="6229974" y="3988346"/>
            <a:ext cx="218121" cy="209157"/>
          </a:xfrm>
          <a:prstGeom prst="rect">
            <a:avLst/>
          </a:prstGeom>
        </p:spPr>
      </p:pic>
    </p:spTree>
    <p:extLst>
      <p:ext uri="{BB962C8B-B14F-4D97-AF65-F5344CB8AC3E}">
        <p14:creationId xmlns:p14="http://schemas.microsoft.com/office/powerpoint/2010/main" val="2729190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E514E-201D-4F98-A889-E35108B0FC6D}"/>
              </a:ext>
            </a:extLst>
          </p:cNvPr>
          <p:cNvSpPr>
            <a:spLocks noGrp="1"/>
          </p:cNvSpPr>
          <p:nvPr>
            <p:ph sz="half" idx="1"/>
          </p:nvPr>
        </p:nvSpPr>
        <p:spPr/>
        <p:txBody>
          <a:bodyPr>
            <a:normAutofit/>
          </a:bodyPr>
          <a:lstStyle/>
          <a:p>
            <a:r>
              <a:rPr lang="en-IN" sz="1600" dirty="0"/>
              <a:t>Activities Performed</a:t>
            </a:r>
          </a:p>
          <a:p>
            <a:pPr marL="342900" indent="-342900">
              <a:buFont typeface="+mj-lt"/>
              <a:buAutoNum type="arabicPeriod"/>
            </a:pPr>
            <a:r>
              <a:rPr lang="en-IN" sz="1100" dirty="0">
                <a:solidFill>
                  <a:schemeClr val="accent1"/>
                </a:solidFill>
              </a:rPr>
              <a:t>CRM Admin		–	</a:t>
            </a:r>
            <a:r>
              <a:rPr lang="en-IN" sz="1100" dirty="0">
                <a:solidFill>
                  <a:schemeClr val="bg1">
                    <a:lumMod val="50000"/>
                  </a:schemeClr>
                </a:solidFill>
              </a:rPr>
              <a:t>Lead creation in OEM CRM</a:t>
            </a:r>
          </a:p>
          <a:p>
            <a:pPr marL="342900" indent="-342900">
              <a:buFont typeface="+mj-lt"/>
              <a:buAutoNum type="arabicPeriod"/>
            </a:pPr>
            <a:r>
              <a:rPr lang="en-IN" sz="1100" dirty="0">
                <a:solidFill>
                  <a:schemeClr val="accent1"/>
                </a:solidFill>
              </a:rPr>
              <a:t>CRM Admin		–</a:t>
            </a:r>
            <a:r>
              <a:rPr lang="en-IN" sz="1100" dirty="0"/>
              <a:t>	</a:t>
            </a:r>
            <a:r>
              <a:rPr lang="en-IN" sz="1100" dirty="0">
                <a:solidFill>
                  <a:schemeClr val="bg1">
                    <a:lumMod val="50000"/>
                  </a:schemeClr>
                </a:solidFill>
              </a:rPr>
              <a:t>Lead assignment to partner in UPM initiated </a:t>
            </a:r>
          </a:p>
          <a:p>
            <a:pPr marL="342900" indent="-342900">
              <a:buFont typeface="+mj-lt"/>
              <a:buAutoNum type="arabicPeriod"/>
            </a:pPr>
            <a:r>
              <a:rPr lang="en-IN" sz="1100" dirty="0">
                <a:solidFill>
                  <a:schemeClr val="accent1"/>
                </a:solidFill>
              </a:rPr>
              <a:t>Automated Process	–</a:t>
            </a:r>
            <a:r>
              <a:rPr lang="en-IN" sz="1100" dirty="0"/>
              <a:t>	</a:t>
            </a:r>
            <a:r>
              <a:rPr lang="en-IN" sz="1100" dirty="0">
                <a:solidFill>
                  <a:schemeClr val="bg1">
                    <a:lumMod val="50000"/>
                  </a:schemeClr>
                </a:solidFill>
              </a:rPr>
              <a:t>OEM CRM lead syncing with UPM</a:t>
            </a:r>
          </a:p>
          <a:p>
            <a:pPr marL="342900" indent="-342900">
              <a:buFont typeface="+mj-lt"/>
              <a:buAutoNum type="arabicPeriod"/>
            </a:pPr>
            <a:r>
              <a:rPr lang="en-IN" sz="1100" dirty="0">
                <a:solidFill>
                  <a:schemeClr val="accent1"/>
                </a:solidFill>
              </a:rPr>
              <a:t>Partner			–</a:t>
            </a:r>
            <a:r>
              <a:rPr lang="en-IN" sz="1100" dirty="0"/>
              <a:t>	</a:t>
            </a:r>
            <a:r>
              <a:rPr lang="en-IN" sz="1100" dirty="0">
                <a:solidFill>
                  <a:schemeClr val="bg1">
                    <a:lumMod val="50000"/>
                  </a:schemeClr>
                </a:solidFill>
              </a:rPr>
              <a:t>View details of assigned lead</a:t>
            </a:r>
          </a:p>
          <a:p>
            <a:pPr marL="342900" indent="-342900">
              <a:buFont typeface="+mj-lt"/>
              <a:buAutoNum type="arabicPeriod"/>
            </a:pPr>
            <a:r>
              <a:rPr lang="en-IN" sz="1100" dirty="0">
                <a:solidFill>
                  <a:schemeClr val="accent1"/>
                </a:solidFill>
              </a:rPr>
              <a:t>Partner			–	</a:t>
            </a:r>
            <a:r>
              <a:rPr lang="en-IN" sz="1100" dirty="0">
                <a:solidFill>
                  <a:schemeClr val="bg1">
                    <a:lumMod val="50000"/>
                  </a:schemeClr>
                </a:solidFill>
              </a:rPr>
              <a:t>Lead assigned to Partner Rep in Partner </a:t>
            </a:r>
            <a:br>
              <a:rPr lang="en-IN" sz="1100" dirty="0">
                <a:solidFill>
                  <a:schemeClr val="bg1">
                    <a:lumMod val="50000"/>
                  </a:schemeClr>
                </a:solidFill>
              </a:rPr>
            </a:br>
            <a:r>
              <a:rPr lang="en-IN" sz="1100" dirty="0">
                <a:solidFill>
                  <a:schemeClr val="bg1">
                    <a:lumMod val="50000"/>
                  </a:schemeClr>
                </a:solidFill>
              </a:rPr>
              <a:t> 					CRM initiated </a:t>
            </a:r>
          </a:p>
          <a:p>
            <a:pPr marL="342900" indent="-342900">
              <a:buFont typeface="+mj-lt"/>
              <a:buAutoNum type="arabicPeriod"/>
            </a:pPr>
            <a:r>
              <a:rPr lang="en-IN" sz="1100" dirty="0">
                <a:solidFill>
                  <a:schemeClr val="accent1"/>
                </a:solidFill>
              </a:rPr>
              <a:t>Automated Process 	–	</a:t>
            </a:r>
            <a:r>
              <a:rPr lang="en-IN" sz="1100" dirty="0">
                <a:solidFill>
                  <a:schemeClr val="bg1">
                    <a:lumMod val="50000"/>
                  </a:schemeClr>
                </a:solidFill>
              </a:rPr>
              <a:t>UPM lead syncing with Partner CRM</a:t>
            </a:r>
          </a:p>
          <a:p>
            <a:pPr marL="342900" indent="-342900">
              <a:buFont typeface="+mj-lt"/>
              <a:buAutoNum type="arabicPeriod"/>
            </a:pPr>
            <a:r>
              <a:rPr lang="en-IN" sz="1100" dirty="0">
                <a:solidFill>
                  <a:schemeClr val="accent1"/>
                </a:solidFill>
              </a:rPr>
              <a:t>Partner		</a:t>
            </a:r>
            <a:r>
              <a:rPr lang="en-IN" sz="1100" dirty="0">
                <a:solidFill>
                  <a:schemeClr val="bg1">
                    <a:lumMod val="50000"/>
                  </a:schemeClr>
                </a:solidFill>
              </a:rPr>
              <a:t>	</a:t>
            </a:r>
            <a:r>
              <a:rPr lang="en-IN" sz="1100" dirty="0">
                <a:solidFill>
                  <a:schemeClr val="accent1"/>
                </a:solidFill>
              </a:rPr>
              <a:t>– </a:t>
            </a:r>
            <a:r>
              <a:rPr lang="en-IN" sz="1100" dirty="0">
                <a:solidFill>
                  <a:schemeClr val="bg1">
                    <a:lumMod val="50000"/>
                  </a:schemeClr>
                </a:solidFill>
              </a:rPr>
              <a:t>	Lead nurturing process initiated in Partner </a:t>
            </a:r>
            <a:br>
              <a:rPr lang="en-IN" sz="1100" dirty="0">
                <a:solidFill>
                  <a:schemeClr val="bg1">
                    <a:lumMod val="50000"/>
                  </a:schemeClr>
                </a:solidFill>
              </a:rPr>
            </a:br>
            <a:r>
              <a:rPr lang="en-IN" sz="1100" dirty="0">
                <a:solidFill>
                  <a:schemeClr val="bg1">
                    <a:lumMod val="50000"/>
                  </a:schemeClr>
                </a:solidFill>
              </a:rPr>
              <a:t>   				CRM</a:t>
            </a:r>
          </a:p>
          <a:p>
            <a:pPr marL="342900" indent="-342900">
              <a:buFont typeface="+mj-lt"/>
              <a:buAutoNum type="arabicPeriod"/>
            </a:pPr>
            <a:r>
              <a:rPr lang="en-IN" sz="1100" dirty="0">
                <a:solidFill>
                  <a:schemeClr val="accent1"/>
                </a:solidFill>
              </a:rPr>
              <a:t>Partner		</a:t>
            </a:r>
            <a:r>
              <a:rPr lang="en-IN" sz="1100" dirty="0">
                <a:solidFill>
                  <a:schemeClr val="bg1">
                    <a:lumMod val="50000"/>
                  </a:schemeClr>
                </a:solidFill>
              </a:rPr>
              <a:t>	</a:t>
            </a:r>
            <a:r>
              <a:rPr lang="en-IN" sz="1100" dirty="0">
                <a:solidFill>
                  <a:schemeClr val="accent1"/>
                </a:solidFill>
              </a:rPr>
              <a:t>–	</a:t>
            </a:r>
            <a:r>
              <a:rPr lang="en-IN" sz="1100" dirty="0">
                <a:solidFill>
                  <a:schemeClr val="bg1">
                    <a:lumMod val="50000"/>
                  </a:schemeClr>
                </a:solidFill>
              </a:rPr>
              <a:t>Lead conversion to opportunity in Partner </a:t>
            </a:r>
            <a:br>
              <a:rPr lang="en-IN" sz="1100" dirty="0">
                <a:solidFill>
                  <a:schemeClr val="bg1">
                    <a:lumMod val="50000"/>
                  </a:schemeClr>
                </a:solidFill>
              </a:rPr>
            </a:br>
            <a:r>
              <a:rPr lang="en-IN" sz="1100" dirty="0">
                <a:solidFill>
                  <a:schemeClr val="bg1">
                    <a:lumMod val="50000"/>
                  </a:schemeClr>
                </a:solidFill>
              </a:rPr>
              <a:t> 					CRM</a:t>
            </a:r>
          </a:p>
          <a:p>
            <a:pPr marL="342900" indent="-342900">
              <a:buFont typeface="+mj-lt"/>
              <a:buAutoNum type="arabicPeriod"/>
            </a:pPr>
            <a:r>
              <a:rPr lang="en-IN" sz="1100" dirty="0">
                <a:solidFill>
                  <a:schemeClr val="accent1"/>
                </a:solidFill>
              </a:rPr>
              <a:t>Automated Process</a:t>
            </a:r>
            <a:r>
              <a:rPr lang="en-IN" sz="1100" dirty="0">
                <a:solidFill>
                  <a:schemeClr val="bg1">
                    <a:lumMod val="50000"/>
                  </a:schemeClr>
                </a:solidFill>
              </a:rPr>
              <a:t>	</a:t>
            </a:r>
            <a:r>
              <a:rPr lang="en-IN" sz="1100" dirty="0">
                <a:solidFill>
                  <a:schemeClr val="accent1"/>
                </a:solidFill>
              </a:rPr>
              <a:t>–	</a:t>
            </a:r>
            <a:r>
              <a:rPr lang="en-IN" sz="1100" dirty="0">
                <a:solidFill>
                  <a:schemeClr val="bg1">
                    <a:lumMod val="50000"/>
                  </a:schemeClr>
                </a:solidFill>
              </a:rPr>
              <a:t>Partner CRM opportunity with contact and </a:t>
            </a:r>
            <a:br>
              <a:rPr lang="en-IN" sz="1100" dirty="0">
                <a:solidFill>
                  <a:schemeClr val="bg1">
                    <a:lumMod val="50000"/>
                  </a:schemeClr>
                </a:solidFill>
              </a:rPr>
            </a:br>
            <a:r>
              <a:rPr lang="en-IN" sz="1100" dirty="0">
                <a:solidFill>
                  <a:schemeClr val="bg1">
                    <a:lumMod val="50000"/>
                  </a:schemeClr>
                </a:solidFill>
              </a:rPr>
              <a:t> 					account auto syncs in UPM with Opportunity, </a:t>
            </a:r>
            <a:br>
              <a:rPr lang="en-IN" sz="1100" dirty="0">
                <a:solidFill>
                  <a:schemeClr val="bg1">
                    <a:lumMod val="50000"/>
                  </a:schemeClr>
                </a:solidFill>
              </a:rPr>
            </a:br>
            <a:r>
              <a:rPr lang="en-IN" sz="1100" dirty="0">
                <a:solidFill>
                  <a:schemeClr val="bg1">
                    <a:lumMod val="50000"/>
                  </a:schemeClr>
                </a:solidFill>
              </a:rPr>
              <a:t> 					Account &amp; Contact</a:t>
            </a:r>
          </a:p>
          <a:p>
            <a:pPr marL="342900" indent="-342900">
              <a:buFont typeface="+mj-lt"/>
              <a:buAutoNum type="arabicPeriod"/>
            </a:pPr>
            <a:r>
              <a:rPr lang="en-IN" sz="1100" dirty="0">
                <a:solidFill>
                  <a:schemeClr val="accent1"/>
                </a:solidFill>
              </a:rPr>
              <a:t>Automated Process</a:t>
            </a:r>
            <a:r>
              <a:rPr lang="en-IN" sz="1100" dirty="0">
                <a:solidFill>
                  <a:schemeClr val="bg1">
                    <a:lumMod val="50000"/>
                  </a:schemeClr>
                </a:solidFill>
              </a:rPr>
              <a:t>	</a:t>
            </a:r>
            <a:r>
              <a:rPr lang="en-IN" sz="1100" dirty="0">
                <a:solidFill>
                  <a:schemeClr val="accent1"/>
                </a:solidFill>
              </a:rPr>
              <a:t>–	</a:t>
            </a:r>
            <a:r>
              <a:rPr lang="en-IN" sz="1100" dirty="0">
                <a:solidFill>
                  <a:schemeClr val="bg1">
                    <a:lumMod val="50000"/>
                  </a:schemeClr>
                </a:solidFill>
              </a:rPr>
              <a:t>UPM Opportunity syncs as lead in OEM CRM</a:t>
            </a:r>
          </a:p>
        </p:txBody>
      </p:sp>
      <p:sp>
        <p:nvSpPr>
          <p:cNvPr id="3" name="Content Placeholder 2">
            <a:extLst>
              <a:ext uri="{FF2B5EF4-FFF2-40B4-BE49-F238E27FC236}">
                <a16:creationId xmlns:a16="http://schemas.microsoft.com/office/drawing/2014/main" id="{1B319966-B751-4BBF-9638-C35F5D32E4BF}"/>
              </a:ext>
            </a:extLst>
          </p:cNvPr>
          <p:cNvSpPr>
            <a:spLocks noGrp="1"/>
          </p:cNvSpPr>
          <p:nvPr>
            <p:ph sz="half" idx="2"/>
          </p:nvPr>
        </p:nvSpPr>
        <p:spPr/>
        <p:txBody>
          <a:bodyPr/>
          <a:lstStyle/>
          <a:p>
            <a:r>
              <a:rPr lang="en-IN" dirty="0"/>
              <a:t>Mapped Modules</a:t>
            </a:r>
          </a:p>
        </p:txBody>
      </p:sp>
      <p:sp>
        <p:nvSpPr>
          <p:cNvPr id="6" name="Title 5">
            <a:extLst>
              <a:ext uri="{FF2B5EF4-FFF2-40B4-BE49-F238E27FC236}">
                <a16:creationId xmlns:a16="http://schemas.microsoft.com/office/drawing/2014/main" id="{4AB5BB71-311C-4B43-AF05-87F518F02E6D}"/>
              </a:ext>
            </a:extLst>
          </p:cNvPr>
          <p:cNvSpPr>
            <a:spLocks noGrp="1"/>
          </p:cNvSpPr>
          <p:nvPr>
            <p:ph type="title"/>
          </p:nvPr>
        </p:nvSpPr>
        <p:spPr/>
        <p:txBody>
          <a:bodyPr>
            <a:normAutofit/>
          </a:bodyPr>
          <a:lstStyle/>
          <a:p>
            <a:r>
              <a:rPr lang="en-IN" dirty="0"/>
              <a:t>Description</a:t>
            </a:r>
          </a:p>
        </p:txBody>
      </p:sp>
      <p:sp>
        <p:nvSpPr>
          <p:cNvPr id="7" name="Text Placeholder 6">
            <a:extLst>
              <a:ext uri="{FF2B5EF4-FFF2-40B4-BE49-F238E27FC236}">
                <a16:creationId xmlns:a16="http://schemas.microsoft.com/office/drawing/2014/main" id="{8779C98A-AE5B-4136-8141-E7F9FE26F9FC}"/>
              </a:ext>
            </a:extLst>
          </p:cNvPr>
          <p:cNvSpPr>
            <a:spLocks noGrp="1"/>
          </p:cNvSpPr>
          <p:nvPr>
            <p:ph type="body" sz="quarter" idx="11"/>
          </p:nvPr>
        </p:nvSpPr>
        <p:spPr/>
        <p:txBody>
          <a:bodyPr/>
          <a:lstStyle/>
          <a:p>
            <a:r>
              <a:rPr lang="en-IN" dirty="0"/>
              <a:t>UC5 - Lead Sync with Partner CRM</a:t>
            </a:r>
          </a:p>
        </p:txBody>
      </p:sp>
      <p:graphicFrame>
        <p:nvGraphicFramePr>
          <p:cNvPr id="8" name="Table 7">
            <a:extLst>
              <a:ext uri="{FF2B5EF4-FFF2-40B4-BE49-F238E27FC236}">
                <a16:creationId xmlns:a16="http://schemas.microsoft.com/office/drawing/2014/main" id="{9250C9D8-18F7-4A4D-A001-6F2F7D1EB2D5}"/>
              </a:ext>
            </a:extLst>
          </p:cNvPr>
          <p:cNvGraphicFramePr>
            <a:graphicFrameLocks noGrp="1"/>
          </p:cNvGraphicFramePr>
          <p:nvPr>
            <p:extLst>
              <p:ext uri="{D42A27DB-BD31-4B8C-83A1-F6EECF244321}">
                <p14:modId xmlns:p14="http://schemas.microsoft.com/office/powerpoint/2010/main" val="1518303933"/>
              </p:ext>
            </p:extLst>
          </p:nvPr>
        </p:nvGraphicFramePr>
        <p:xfrm>
          <a:off x="6141720" y="1282911"/>
          <a:ext cx="2776725" cy="2682240"/>
        </p:xfrm>
        <a:graphic>
          <a:graphicData uri="http://schemas.openxmlformats.org/drawingml/2006/table">
            <a:tbl>
              <a:tblPr firstRow="1" bandRow="1">
                <a:tableStyleId>{D03447BB-5D67-496B-8E87-E561075AD55C}</a:tableStyleId>
              </a:tblPr>
              <a:tblGrid>
                <a:gridCol w="973783">
                  <a:extLst>
                    <a:ext uri="{9D8B030D-6E8A-4147-A177-3AD203B41FA5}">
                      <a16:colId xmlns:a16="http://schemas.microsoft.com/office/drawing/2014/main" val="130444276"/>
                    </a:ext>
                  </a:extLst>
                </a:gridCol>
                <a:gridCol w="935421">
                  <a:extLst>
                    <a:ext uri="{9D8B030D-6E8A-4147-A177-3AD203B41FA5}">
                      <a16:colId xmlns:a16="http://schemas.microsoft.com/office/drawing/2014/main" val="423159233"/>
                    </a:ext>
                  </a:extLst>
                </a:gridCol>
                <a:gridCol w="867521">
                  <a:extLst>
                    <a:ext uri="{9D8B030D-6E8A-4147-A177-3AD203B41FA5}">
                      <a16:colId xmlns:a16="http://schemas.microsoft.com/office/drawing/2014/main" val="125481603"/>
                    </a:ext>
                  </a:extLst>
                </a:gridCol>
              </a:tblGrid>
              <a:tr h="370840">
                <a:tc>
                  <a:txBody>
                    <a:bodyPr/>
                    <a:lstStyle/>
                    <a:p>
                      <a:pPr algn="l"/>
                      <a:r>
                        <a:rPr lang="en-IN" sz="1200" dirty="0"/>
                        <a:t>UPM</a:t>
                      </a:r>
                    </a:p>
                  </a:txBody>
                  <a:tcPr anchor="ctr">
                    <a:solidFill>
                      <a:srgbClr val="8CA621"/>
                    </a:solidFill>
                  </a:tcPr>
                </a:tc>
                <a:tc>
                  <a:txBody>
                    <a:bodyPr/>
                    <a:lstStyle/>
                    <a:p>
                      <a:pPr algn="l"/>
                      <a:r>
                        <a:rPr lang="en-IN" sz="1200" dirty="0"/>
                        <a:t>OEM CRM</a:t>
                      </a:r>
                    </a:p>
                  </a:txBody>
                  <a:tcPr anchor="ctr">
                    <a:solidFill>
                      <a:srgbClr val="00BCFF"/>
                    </a:solidFill>
                  </a:tcPr>
                </a:tc>
                <a:tc>
                  <a:txBody>
                    <a:bodyPr/>
                    <a:lstStyle/>
                    <a:p>
                      <a:pPr algn="l"/>
                      <a:r>
                        <a:rPr lang="en-IN" sz="1200" dirty="0"/>
                        <a:t>Partner CRM</a:t>
                      </a:r>
                    </a:p>
                  </a:txBody>
                  <a:tcPr anchor="ctr">
                    <a:solidFill>
                      <a:srgbClr val="00BCFF"/>
                    </a:solidFill>
                  </a:tcPr>
                </a:tc>
                <a:extLst>
                  <a:ext uri="{0D108BD9-81ED-4DB2-BD59-A6C34878D82A}">
                    <a16:rowId xmlns:a16="http://schemas.microsoft.com/office/drawing/2014/main" val="2322125944"/>
                  </a:ext>
                </a:extLst>
              </a:tr>
              <a:tr h="370840">
                <a:tc>
                  <a:txBody>
                    <a:bodyPr/>
                    <a:lstStyle/>
                    <a:p>
                      <a:pPr algn="l"/>
                      <a:r>
                        <a:rPr lang="en-IN" sz="900" dirty="0">
                          <a:solidFill>
                            <a:schemeClr val="tx1"/>
                          </a:solidFill>
                        </a:rPr>
                        <a:t>Prospect</a:t>
                      </a:r>
                    </a:p>
                  </a:txBody>
                  <a:tcPr anchor="ctr">
                    <a:solidFill>
                      <a:schemeClr val="accent3">
                        <a:lumMod val="60000"/>
                        <a:lumOff val="40000"/>
                      </a:schemeClr>
                    </a:solidFill>
                  </a:tcPr>
                </a:tc>
                <a:tc>
                  <a:txBody>
                    <a:bodyPr/>
                    <a:lstStyle/>
                    <a:p>
                      <a:pPr algn="l"/>
                      <a:r>
                        <a:rPr lang="en-IN" sz="900" dirty="0">
                          <a:solidFill>
                            <a:schemeClr val="tx1"/>
                          </a:solidFill>
                        </a:rPr>
                        <a:t>Lead</a:t>
                      </a:r>
                    </a:p>
                  </a:txBody>
                  <a:tcPr anchor="ctr">
                    <a:solidFill>
                      <a:schemeClr val="accent1">
                        <a:lumMod val="40000"/>
                        <a:lumOff val="60000"/>
                      </a:schemeClr>
                    </a:solidFill>
                  </a:tcPr>
                </a:tc>
                <a:tc>
                  <a:txBody>
                    <a:bodyPr/>
                    <a:lstStyle/>
                    <a:p>
                      <a:pPr algn="l"/>
                      <a:r>
                        <a:rPr lang="en-IN" sz="900" dirty="0">
                          <a:solidFill>
                            <a:schemeClr val="tx1"/>
                          </a:solidFill>
                        </a:rPr>
                        <a:t>Lead</a:t>
                      </a:r>
                    </a:p>
                  </a:txBody>
                  <a:tcPr anchor="ctr">
                    <a:solidFill>
                      <a:schemeClr val="accent1">
                        <a:lumMod val="40000"/>
                        <a:lumOff val="60000"/>
                      </a:schemeClr>
                    </a:solidFill>
                  </a:tcPr>
                </a:tc>
                <a:extLst>
                  <a:ext uri="{0D108BD9-81ED-4DB2-BD59-A6C34878D82A}">
                    <a16:rowId xmlns:a16="http://schemas.microsoft.com/office/drawing/2014/main" val="1116951909"/>
                  </a:ext>
                </a:extLst>
              </a:tr>
              <a:tr h="370840">
                <a:tc>
                  <a:txBody>
                    <a:bodyPr/>
                    <a:lstStyle/>
                    <a:p>
                      <a:pPr algn="l"/>
                      <a:r>
                        <a:rPr lang="en-IN" sz="900" dirty="0">
                          <a:solidFill>
                            <a:schemeClr val="tx1"/>
                          </a:solidFill>
                        </a:rPr>
                        <a:t>Opportunity</a:t>
                      </a:r>
                    </a:p>
                  </a:txBody>
                  <a:tcPr anchor="ctr">
                    <a:solidFill>
                      <a:schemeClr val="accent3">
                        <a:lumMod val="20000"/>
                        <a:lumOff val="80000"/>
                      </a:schemeClr>
                    </a:solidFill>
                  </a:tcPr>
                </a:tc>
                <a:tc>
                  <a:txBody>
                    <a:bodyPr/>
                    <a:lstStyle/>
                    <a:p>
                      <a:pPr algn="l"/>
                      <a:r>
                        <a:rPr lang="en-IN" sz="900" dirty="0">
                          <a:solidFill>
                            <a:schemeClr val="tx1"/>
                          </a:solidFill>
                        </a:rPr>
                        <a:t>Leads</a:t>
                      </a:r>
                    </a:p>
                  </a:txBody>
                  <a:tcPr anchor="ctr">
                    <a:solidFill>
                      <a:schemeClr val="accent1">
                        <a:lumMod val="20000"/>
                        <a:lumOff val="80000"/>
                      </a:schemeClr>
                    </a:solidFill>
                  </a:tcPr>
                </a:tc>
                <a:tc>
                  <a:txBody>
                    <a:bodyPr/>
                    <a:lstStyle/>
                    <a:p>
                      <a:pPr algn="l"/>
                      <a:r>
                        <a:rPr lang="en-IN" sz="900" dirty="0">
                          <a:solidFill>
                            <a:schemeClr val="tx1"/>
                          </a:solidFill>
                        </a:rPr>
                        <a:t>Opportunity</a:t>
                      </a:r>
                    </a:p>
                  </a:txBody>
                  <a:tcPr anchor="ctr">
                    <a:solidFill>
                      <a:schemeClr val="accent1">
                        <a:lumMod val="20000"/>
                        <a:lumOff val="80000"/>
                      </a:schemeClr>
                    </a:solidFill>
                  </a:tcPr>
                </a:tc>
                <a:extLst>
                  <a:ext uri="{0D108BD9-81ED-4DB2-BD59-A6C34878D82A}">
                    <a16:rowId xmlns:a16="http://schemas.microsoft.com/office/drawing/2014/main" val="2136195360"/>
                  </a:ext>
                </a:extLst>
              </a:tr>
              <a:tr h="370840">
                <a:tc>
                  <a:txBody>
                    <a:bodyPr/>
                    <a:lstStyle/>
                    <a:p>
                      <a:pPr algn="l"/>
                      <a:r>
                        <a:rPr lang="en-IN" sz="900" dirty="0">
                          <a:solidFill>
                            <a:schemeClr val="tx1"/>
                          </a:solidFill>
                        </a:rPr>
                        <a:t>Accounts</a:t>
                      </a:r>
                    </a:p>
                  </a:txBody>
                  <a:tcPr anchor="ctr">
                    <a:solidFill>
                      <a:schemeClr val="accent3">
                        <a:lumMod val="60000"/>
                        <a:lumOff val="40000"/>
                      </a:schemeClr>
                    </a:solidFill>
                  </a:tcPr>
                </a:tc>
                <a:tc>
                  <a:txBody>
                    <a:bodyPr/>
                    <a:lstStyle/>
                    <a:p>
                      <a:pPr algn="l"/>
                      <a:r>
                        <a:rPr lang="en-IN" sz="900" dirty="0">
                          <a:solidFill>
                            <a:schemeClr val="tx1"/>
                          </a:solidFill>
                        </a:rPr>
                        <a:t>Accounts</a:t>
                      </a:r>
                    </a:p>
                  </a:txBody>
                  <a:tcPr anchor="ctr">
                    <a:solidFill>
                      <a:schemeClr val="accent1">
                        <a:lumMod val="40000"/>
                        <a:lumOff val="60000"/>
                      </a:schemeClr>
                    </a:solidFill>
                  </a:tcPr>
                </a:tc>
                <a:tc>
                  <a:txBody>
                    <a:bodyPr/>
                    <a:lstStyle/>
                    <a:p>
                      <a:pPr algn="l"/>
                      <a:r>
                        <a:rPr lang="en-IN" sz="900" dirty="0">
                          <a:solidFill>
                            <a:schemeClr val="tx1"/>
                          </a:solidFill>
                        </a:rPr>
                        <a:t>Accounts</a:t>
                      </a:r>
                    </a:p>
                  </a:txBody>
                  <a:tcPr anchor="ctr">
                    <a:solidFill>
                      <a:schemeClr val="accent1">
                        <a:lumMod val="40000"/>
                        <a:lumOff val="60000"/>
                      </a:schemeClr>
                    </a:solidFill>
                  </a:tcPr>
                </a:tc>
                <a:extLst>
                  <a:ext uri="{0D108BD9-81ED-4DB2-BD59-A6C34878D82A}">
                    <a16:rowId xmlns:a16="http://schemas.microsoft.com/office/drawing/2014/main" val="2699974259"/>
                  </a:ext>
                </a:extLst>
              </a:tr>
              <a:tr h="370840">
                <a:tc>
                  <a:txBody>
                    <a:bodyPr/>
                    <a:lstStyle/>
                    <a:p>
                      <a:pPr algn="l"/>
                      <a:r>
                        <a:rPr lang="en-IN" sz="900" dirty="0">
                          <a:solidFill>
                            <a:schemeClr val="tx1"/>
                          </a:solidFill>
                        </a:rPr>
                        <a:t>Contacts</a:t>
                      </a:r>
                    </a:p>
                  </a:txBody>
                  <a:tcPr anchor="ctr">
                    <a:solidFill>
                      <a:schemeClr val="accent3">
                        <a:lumMod val="20000"/>
                        <a:lumOff val="80000"/>
                      </a:schemeClr>
                    </a:solidFill>
                  </a:tcPr>
                </a:tc>
                <a:tc>
                  <a:txBody>
                    <a:bodyPr/>
                    <a:lstStyle/>
                    <a:p>
                      <a:pPr algn="l"/>
                      <a:r>
                        <a:rPr lang="en-IN" sz="900" dirty="0">
                          <a:solidFill>
                            <a:schemeClr val="tx1"/>
                          </a:solidFill>
                        </a:rPr>
                        <a:t>Contacts</a:t>
                      </a:r>
                    </a:p>
                  </a:txBody>
                  <a:tcPr anchor="ctr">
                    <a:solidFill>
                      <a:schemeClr val="accent1">
                        <a:lumMod val="20000"/>
                        <a:lumOff val="80000"/>
                      </a:schemeClr>
                    </a:solidFill>
                  </a:tcPr>
                </a:tc>
                <a:tc>
                  <a:txBody>
                    <a:bodyPr/>
                    <a:lstStyle/>
                    <a:p>
                      <a:pPr algn="l"/>
                      <a:r>
                        <a:rPr lang="en-IN" sz="900" dirty="0">
                          <a:solidFill>
                            <a:schemeClr val="tx1"/>
                          </a:solidFill>
                        </a:rPr>
                        <a:t>Contacts</a:t>
                      </a:r>
                    </a:p>
                  </a:txBody>
                  <a:tcPr anchor="ctr">
                    <a:solidFill>
                      <a:schemeClr val="accent1">
                        <a:lumMod val="20000"/>
                        <a:lumOff val="80000"/>
                      </a:schemeClr>
                    </a:solidFill>
                  </a:tcPr>
                </a:tc>
                <a:extLst>
                  <a:ext uri="{0D108BD9-81ED-4DB2-BD59-A6C34878D82A}">
                    <a16:rowId xmlns:a16="http://schemas.microsoft.com/office/drawing/2014/main" val="1186682658"/>
                  </a:ext>
                </a:extLst>
              </a:tr>
              <a:tr h="370840">
                <a:tc>
                  <a:txBody>
                    <a:bodyPr/>
                    <a:lstStyle/>
                    <a:p>
                      <a:pPr algn="l"/>
                      <a:r>
                        <a:rPr lang="en-IN" sz="900" dirty="0">
                          <a:solidFill>
                            <a:schemeClr val="tx1"/>
                          </a:solidFill>
                        </a:rPr>
                        <a:t>Notes</a:t>
                      </a:r>
                    </a:p>
                  </a:txBody>
                  <a:tcPr anchor="ctr">
                    <a:solidFill>
                      <a:schemeClr val="accent3">
                        <a:lumMod val="60000"/>
                        <a:lumOff val="40000"/>
                      </a:schemeClr>
                    </a:solidFill>
                  </a:tcPr>
                </a:tc>
                <a:tc>
                  <a:txBody>
                    <a:bodyPr/>
                    <a:lstStyle/>
                    <a:p>
                      <a:pPr algn="l"/>
                      <a:r>
                        <a:rPr lang="en-IN" sz="900" dirty="0">
                          <a:solidFill>
                            <a:schemeClr val="tx1"/>
                          </a:solidFill>
                        </a:rPr>
                        <a:t>Notes</a:t>
                      </a:r>
                    </a:p>
                  </a:txBody>
                  <a:tcPr anchor="ctr">
                    <a:solidFill>
                      <a:schemeClr val="accent1">
                        <a:lumMod val="40000"/>
                        <a:lumOff val="60000"/>
                      </a:schemeClr>
                    </a:solidFill>
                  </a:tcPr>
                </a:tc>
                <a:tc>
                  <a:txBody>
                    <a:bodyPr/>
                    <a:lstStyle/>
                    <a:p>
                      <a:pPr algn="l"/>
                      <a:r>
                        <a:rPr lang="en-IN" sz="900" dirty="0">
                          <a:solidFill>
                            <a:schemeClr val="tx1"/>
                          </a:solidFill>
                        </a:rPr>
                        <a:t>Notes</a:t>
                      </a:r>
                    </a:p>
                  </a:txBody>
                  <a:tcPr anchor="ctr">
                    <a:solidFill>
                      <a:schemeClr val="accent1">
                        <a:lumMod val="40000"/>
                        <a:lumOff val="60000"/>
                      </a:schemeClr>
                    </a:solidFill>
                  </a:tcPr>
                </a:tc>
                <a:extLst>
                  <a:ext uri="{0D108BD9-81ED-4DB2-BD59-A6C34878D82A}">
                    <a16:rowId xmlns:a16="http://schemas.microsoft.com/office/drawing/2014/main" val="1273790850"/>
                  </a:ext>
                </a:extLst>
              </a:tr>
              <a:tr h="370840">
                <a:tc>
                  <a:txBody>
                    <a:bodyPr/>
                    <a:lstStyle/>
                    <a:p>
                      <a:pPr algn="l"/>
                      <a:r>
                        <a:rPr lang="en-IN" sz="900" dirty="0">
                          <a:solidFill>
                            <a:schemeClr val="tx1"/>
                          </a:solidFill>
                        </a:rPr>
                        <a:t>Registered Deals</a:t>
                      </a:r>
                    </a:p>
                  </a:txBody>
                  <a:tcPr anchor="ctr">
                    <a:solidFill>
                      <a:schemeClr val="accent3">
                        <a:lumMod val="20000"/>
                        <a:lumOff val="80000"/>
                      </a:schemeClr>
                    </a:solidFill>
                  </a:tcPr>
                </a:tc>
                <a:tc>
                  <a:txBody>
                    <a:bodyPr/>
                    <a:lstStyle/>
                    <a:p>
                      <a:pPr algn="l"/>
                      <a:r>
                        <a:rPr lang="en-IN" sz="900" dirty="0">
                          <a:solidFill>
                            <a:schemeClr val="tx1"/>
                          </a:solidFill>
                        </a:rPr>
                        <a:t>Opportunity</a:t>
                      </a:r>
                    </a:p>
                  </a:txBody>
                  <a:tcPr anchor="ct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900" dirty="0">
                          <a:solidFill>
                            <a:schemeClr val="tx1"/>
                          </a:solidFill>
                        </a:rPr>
                        <a:t>Registered Deals</a:t>
                      </a:r>
                    </a:p>
                  </a:txBody>
                  <a:tcPr anchor="ctr">
                    <a:solidFill>
                      <a:schemeClr val="accent1">
                        <a:lumMod val="20000"/>
                        <a:lumOff val="80000"/>
                      </a:schemeClr>
                    </a:solidFill>
                  </a:tcPr>
                </a:tc>
                <a:extLst>
                  <a:ext uri="{0D108BD9-81ED-4DB2-BD59-A6C34878D82A}">
                    <a16:rowId xmlns:a16="http://schemas.microsoft.com/office/drawing/2014/main" val="3209154668"/>
                  </a:ext>
                </a:extLst>
              </a:tr>
            </a:tbl>
          </a:graphicData>
        </a:graphic>
      </p:graphicFrame>
    </p:spTree>
    <p:extLst>
      <p:ext uri="{BB962C8B-B14F-4D97-AF65-F5344CB8AC3E}">
        <p14:creationId xmlns:p14="http://schemas.microsoft.com/office/powerpoint/2010/main" val="27288757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B641-D4CC-491A-B958-5260D1517A6E}"/>
              </a:ext>
            </a:extLst>
          </p:cNvPr>
          <p:cNvSpPr>
            <a:spLocks noGrp="1"/>
          </p:cNvSpPr>
          <p:nvPr>
            <p:ph type="ctrTitle"/>
          </p:nvPr>
        </p:nvSpPr>
        <p:spPr/>
        <p:txBody>
          <a:bodyPr/>
          <a:lstStyle/>
          <a:p>
            <a:endParaRPr lang="en-IN"/>
          </a:p>
        </p:txBody>
      </p:sp>
      <p:sp>
        <p:nvSpPr>
          <p:cNvPr id="3" name="Text Placeholder 2">
            <a:extLst>
              <a:ext uri="{FF2B5EF4-FFF2-40B4-BE49-F238E27FC236}">
                <a16:creationId xmlns:a16="http://schemas.microsoft.com/office/drawing/2014/main" id="{AB85EE88-BEF1-483F-9AD7-9A43D6D78AB7}"/>
              </a:ext>
            </a:extLst>
          </p:cNvPr>
          <p:cNvSpPr>
            <a:spLocks noGrp="1"/>
          </p:cNvSpPr>
          <p:nvPr>
            <p:ph type="body" sz="quarter" idx="13"/>
          </p:nvPr>
        </p:nvSpPr>
        <p:spPr/>
        <p:txBody>
          <a:bodyPr/>
          <a:lstStyle/>
          <a:p>
            <a:r>
              <a:rPr lang="en-IN" dirty="0"/>
              <a:t>Configuration</a:t>
            </a:r>
          </a:p>
        </p:txBody>
      </p:sp>
    </p:spTree>
    <p:extLst>
      <p:ext uri="{BB962C8B-B14F-4D97-AF65-F5344CB8AC3E}">
        <p14:creationId xmlns:p14="http://schemas.microsoft.com/office/powerpoint/2010/main" val="86815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defTabSz="457200">
              <a:lnSpc>
                <a:spcPts val="2800"/>
              </a:lnSpc>
            </a:pPr>
            <a:r>
              <a:rPr lang="en-US" sz="2400" b="1" dirty="0">
                <a:solidFill>
                  <a:srgbClr val="003056"/>
                </a:solidFill>
                <a:latin typeface="Adelle-Bold"/>
              </a:rPr>
              <a:t>Lead Management Challenges in the Channel</a:t>
            </a:r>
          </a:p>
        </p:txBody>
      </p:sp>
      <p:grpSp>
        <p:nvGrpSpPr>
          <p:cNvPr id="6" name="Group 5"/>
          <p:cNvGrpSpPr/>
          <p:nvPr/>
        </p:nvGrpSpPr>
        <p:grpSpPr>
          <a:xfrm>
            <a:off x="2638289" y="1015831"/>
            <a:ext cx="1256383" cy="3233856"/>
            <a:chOff x="2642853" y="1342905"/>
            <a:chExt cx="1256383" cy="3233856"/>
          </a:xfrm>
        </p:grpSpPr>
        <p:sp>
          <p:nvSpPr>
            <p:cNvPr id="22" name="Rectangle 21"/>
            <p:cNvSpPr/>
            <p:nvPr/>
          </p:nvSpPr>
          <p:spPr>
            <a:xfrm>
              <a:off x="2656810" y="1342905"/>
              <a:ext cx="1232630" cy="3233856"/>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9" name="TextBox 48"/>
            <p:cNvSpPr txBox="1"/>
            <p:nvPr/>
          </p:nvSpPr>
          <p:spPr>
            <a:xfrm>
              <a:off x="2670243" y="3524428"/>
              <a:ext cx="1189267" cy="646331"/>
            </a:xfrm>
            <a:prstGeom prst="rect">
              <a:avLst/>
            </a:prstGeom>
            <a:noFill/>
          </p:spPr>
          <p:txBody>
            <a:bodyPr wrap="square" rtlCol="0">
              <a:spAutoFit/>
            </a:bodyPr>
            <a:lstStyle/>
            <a:p>
              <a:pPr algn="ctr"/>
              <a:r>
                <a:rPr lang="en-US" sz="1200" dirty="0">
                  <a:solidFill>
                    <a:srgbClr val="003056"/>
                  </a:solidFill>
                </a:rPr>
                <a:t>Unclear who should receive a lead</a:t>
              </a:r>
            </a:p>
          </p:txBody>
        </p:sp>
        <p:pic>
          <p:nvPicPr>
            <p:cNvPr id="16" name="Picture 15" descr="eTicket Itinerary and Receipt.png"/>
            <p:cNvPicPr>
              <a:picLocks noChangeAspect="1"/>
            </p:cNvPicPr>
            <p:nvPr/>
          </p:nvPicPr>
          <p:blipFill rotWithShape="1">
            <a:blip r:embed="rId3" cstate="email">
              <a:extLst>
                <a:ext uri="{28A0092B-C50C-407E-A947-70E740481C1C}">
                  <a14:useLocalDpi xmlns:a14="http://schemas.microsoft.com/office/drawing/2010/main"/>
                </a:ext>
              </a:extLst>
            </a:blip>
            <a:srcRect l="19677" t="19384" r="11554"/>
            <a:stretch/>
          </p:blipFill>
          <p:spPr>
            <a:xfrm>
              <a:off x="2747225" y="2196219"/>
              <a:ext cx="1025235" cy="1325223"/>
            </a:xfrm>
            <a:prstGeom prst="rect">
              <a:avLst/>
            </a:prstGeom>
          </p:spPr>
        </p:pic>
        <p:sp>
          <p:nvSpPr>
            <p:cNvPr id="42" name="TextBox 41"/>
            <p:cNvSpPr txBox="1"/>
            <p:nvPr/>
          </p:nvSpPr>
          <p:spPr>
            <a:xfrm>
              <a:off x="2642853" y="1429229"/>
              <a:ext cx="1256383" cy="646330"/>
            </a:xfrm>
            <a:prstGeom prst="rect">
              <a:avLst/>
            </a:prstGeom>
            <a:noFill/>
          </p:spPr>
          <p:txBody>
            <a:bodyPr wrap="square" rtlCol="0">
              <a:spAutoFit/>
            </a:bodyPr>
            <a:lstStyle/>
            <a:p>
              <a:pPr algn="ctr"/>
              <a:r>
                <a:rPr lang="en-US" sz="1200" b="1" dirty="0">
                  <a:solidFill>
                    <a:srgbClr val="003056"/>
                  </a:solidFill>
                </a:rPr>
                <a:t>Unclear Distribution Policies</a:t>
              </a:r>
            </a:p>
          </p:txBody>
        </p:sp>
      </p:grpSp>
      <p:grpSp>
        <p:nvGrpSpPr>
          <p:cNvPr id="7" name="Group 6"/>
          <p:cNvGrpSpPr/>
          <p:nvPr/>
        </p:nvGrpSpPr>
        <p:grpSpPr>
          <a:xfrm>
            <a:off x="3950339" y="1013182"/>
            <a:ext cx="1238335" cy="3236507"/>
            <a:chOff x="3954903" y="1340255"/>
            <a:chExt cx="1238335" cy="3236507"/>
          </a:xfrm>
        </p:grpSpPr>
        <p:sp>
          <p:nvSpPr>
            <p:cNvPr id="25" name="Rectangle 24"/>
            <p:cNvSpPr/>
            <p:nvPr/>
          </p:nvSpPr>
          <p:spPr>
            <a:xfrm>
              <a:off x="3954903" y="1340255"/>
              <a:ext cx="1232630" cy="323650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TextBox 50"/>
            <p:cNvSpPr txBox="1"/>
            <p:nvPr/>
          </p:nvSpPr>
          <p:spPr>
            <a:xfrm>
              <a:off x="3979855" y="3524428"/>
              <a:ext cx="1183168" cy="830997"/>
            </a:xfrm>
            <a:prstGeom prst="rect">
              <a:avLst/>
            </a:prstGeom>
            <a:noFill/>
          </p:spPr>
          <p:txBody>
            <a:bodyPr wrap="square" rtlCol="0">
              <a:spAutoFit/>
            </a:bodyPr>
            <a:lstStyle/>
            <a:p>
              <a:pPr algn="ctr"/>
              <a:r>
                <a:rPr lang="en-US" sz="1200" dirty="0">
                  <a:solidFill>
                    <a:srgbClr val="003056"/>
                  </a:solidFill>
                </a:rPr>
                <a:t>Leads are distributed to partners manually</a:t>
              </a:r>
            </a:p>
          </p:txBody>
        </p:sp>
        <p:pic>
          <p:nvPicPr>
            <p:cNvPr id="59" name="Picture 58" descr="SD icons-2-31 (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1140" y="2201606"/>
              <a:ext cx="1192098" cy="1314449"/>
            </a:xfrm>
            <a:prstGeom prst="rect">
              <a:avLst/>
            </a:prstGeom>
          </p:spPr>
        </p:pic>
        <p:sp>
          <p:nvSpPr>
            <p:cNvPr id="43" name="TextBox 42"/>
            <p:cNvSpPr txBox="1"/>
            <p:nvPr/>
          </p:nvSpPr>
          <p:spPr>
            <a:xfrm>
              <a:off x="4015089" y="1429227"/>
              <a:ext cx="1114785" cy="646330"/>
            </a:xfrm>
            <a:prstGeom prst="rect">
              <a:avLst/>
            </a:prstGeom>
            <a:noFill/>
          </p:spPr>
          <p:txBody>
            <a:bodyPr wrap="square" rtlCol="0">
              <a:spAutoFit/>
            </a:bodyPr>
            <a:lstStyle/>
            <a:p>
              <a:pPr algn="ctr"/>
              <a:r>
                <a:rPr lang="en-US" sz="1200" b="1" dirty="0">
                  <a:solidFill>
                    <a:srgbClr val="003056"/>
                  </a:solidFill>
                </a:rPr>
                <a:t>Inadequate Processes/ Technology</a:t>
              </a:r>
            </a:p>
          </p:txBody>
        </p:sp>
      </p:grpSp>
      <p:grpSp>
        <p:nvGrpSpPr>
          <p:cNvPr id="9" name="Group 8"/>
          <p:cNvGrpSpPr/>
          <p:nvPr/>
        </p:nvGrpSpPr>
        <p:grpSpPr>
          <a:xfrm>
            <a:off x="6533969" y="1013182"/>
            <a:ext cx="1269780" cy="3236507"/>
            <a:chOff x="6538535" y="1340255"/>
            <a:chExt cx="1269780" cy="3236507"/>
          </a:xfrm>
        </p:grpSpPr>
        <p:sp>
          <p:nvSpPr>
            <p:cNvPr id="23" name="Rectangle 22"/>
            <p:cNvSpPr/>
            <p:nvPr/>
          </p:nvSpPr>
          <p:spPr>
            <a:xfrm>
              <a:off x="6555812" y="1340255"/>
              <a:ext cx="1232630" cy="323650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4" name="TextBox 53"/>
            <p:cNvSpPr txBox="1"/>
            <p:nvPr/>
          </p:nvSpPr>
          <p:spPr>
            <a:xfrm>
              <a:off x="6563094" y="3524428"/>
              <a:ext cx="1225348" cy="830997"/>
            </a:xfrm>
            <a:prstGeom prst="rect">
              <a:avLst/>
            </a:prstGeom>
            <a:noFill/>
          </p:spPr>
          <p:txBody>
            <a:bodyPr wrap="square" rtlCol="0">
              <a:spAutoFit/>
            </a:bodyPr>
            <a:lstStyle/>
            <a:p>
              <a:pPr algn="ctr"/>
              <a:r>
                <a:rPr lang="en-US" sz="1200" dirty="0">
                  <a:solidFill>
                    <a:srgbClr val="003056"/>
                  </a:solidFill>
                </a:rPr>
                <a:t>Partners do not respond to leads in a timely fashion</a:t>
              </a:r>
            </a:p>
          </p:txBody>
        </p:sp>
        <p:pic>
          <p:nvPicPr>
            <p:cNvPr id="57" name="Picture 56" descr="SD icons-2-91.png"/>
            <p:cNvPicPr>
              <a:picLocks noChangeAspect="1"/>
            </p:cNvPicPr>
            <p:nvPr/>
          </p:nvPicPr>
          <p:blipFill rotWithShape="1">
            <a:blip r:embed="rId5" cstate="email">
              <a:extLst>
                <a:ext uri="{28A0092B-C50C-407E-A947-70E740481C1C}">
                  <a14:useLocalDpi xmlns:a14="http://schemas.microsoft.com/office/drawing/2010/main"/>
                </a:ext>
              </a:extLst>
            </a:blip>
            <a:srcRect l="14789" t="13252" r="14692"/>
            <a:stretch/>
          </p:blipFill>
          <p:spPr>
            <a:xfrm>
              <a:off x="6664638" y="2186448"/>
              <a:ext cx="991421" cy="1344764"/>
            </a:xfrm>
            <a:prstGeom prst="rect">
              <a:avLst/>
            </a:prstGeom>
          </p:spPr>
        </p:pic>
        <p:sp>
          <p:nvSpPr>
            <p:cNvPr id="46" name="TextBox 45"/>
            <p:cNvSpPr txBox="1"/>
            <p:nvPr/>
          </p:nvSpPr>
          <p:spPr>
            <a:xfrm>
              <a:off x="6538535" y="1429227"/>
              <a:ext cx="1269780" cy="646330"/>
            </a:xfrm>
            <a:prstGeom prst="rect">
              <a:avLst/>
            </a:prstGeom>
            <a:noFill/>
          </p:spPr>
          <p:txBody>
            <a:bodyPr wrap="square" rtlCol="0">
              <a:spAutoFit/>
            </a:bodyPr>
            <a:lstStyle/>
            <a:p>
              <a:pPr algn="ctr"/>
              <a:r>
                <a:rPr lang="en-US" sz="1200" b="1" dirty="0">
                  <a:solidFill>
                    <a:srgbClr val="003056"/>
                  </a:solidFill>
                </a:rPr>
                <a:t>Lack of Partner Urgency</a:t>
              </a:r>
            </a:p>
          </p:txBody>
        </p:sp>
      </p:grpSp>
      <p:grpSp>
        <p:nvGrpSpPr>
          <p:cNvPr id="4" name="Group 3"/>
          <p:cNvGrpSpPr/>
          <p:nvPr/>
        </p:nvGrpSpPr>
        <p:grpSpPr>
          <a:xfrm>
            <a:off x="1350843" y="1013182"/>
            <a:ext cx="1232630" cy="3236507"/>
            <a:chOff x="1364835" y="1340255"/>
            <a:chExt cx="1232630" cy="3236507"/>
          </a:xfrm>
        </p:grpSpPr>
        <p:sp>
          <p:nvSpPr>
            <p:cNvPr id="5" name="Rectangle 4"/>
            <p:cNvSpPr/>
            <p:nvPr/>
          </p:nvSpPr>
          <p:spPr>
            <a:xfrm>
              <a:off x="1364835" y="1340255"/>
              <a:ext cx="1232630" cy="323650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TextBox 49"/>
            <p:cNvSpPr txBox="1"/>
            <p:nvPr/>
          </p:nvSpPr>
          <p:spPr>
            <a:xfrm>
              <a:off x="1389538" y="3524428"/>
              <a:ext cx="1181306" cy="646331"/>
            </a:xfrm>
            <a:prstGeom prst="rect">
              <a:avLst/>
            </a:prstGeom>
            <a:noFill/>
          </p:spPr>
          <p:txBody>
            <a:bodyPr wrap="square" rtlCol="0">
              <a:spAutoFit/>
            </a:bodyPr>
            <a:lstStyle/>
            <a:p>
              <a:pPr algn="ctr"/>
              <a:r>
                <a:rPr lang="en-US" sz="1200" dirty="0">
                  <a:solidFill>
                    <a:srgbClr val="003056"/>
                  </a:solidFill>
                </a:rPr>
                <a:t>Partners have no faith in lead quality</a:t>
              </a:r>
            </a:p>
          </p:txBody>
        </p:sp>
        <p:sp>
          <p:nvSpPr>
            <p:cNvPr id="41" name="TextBox 40"/>
            <p:cNvSpPr txBox="1"/>
            <p:nvPr/>
          </p:nvSpPr>
          <p:spPr>
            <a:xfrm>
              <a:off x="1374537" y="1521561"/>
              <a:ext cx="1133657" cy="461664"/>
            </a:xfrm>
            <a:prstGeom prst="rect">
              <a:avLst/>
            </a:prstGeom>
            <a:noFill/>
          </p:spPr>
          <p:txBody>
            <a:bodyPr wrap="square" rtlCol="0">
              <a:spAutoFit/>
            </a:bodyPr>
            <a:lstStyle/>
            <a:p>
              <a:pPr algn="ctr"/>
              <a:r>
                <a:rPr lang="en-US" sz="1200" b="1" dirty="0">
                  <a:solidFill>
                    <a:srgbClr val="003056"/>
                  </a:solidFill>
                </a:rPr>
                <a:t>Low Partner Satisfaction</a:t>
              </a:r>
            </a:p>
          </p:txBody>
        </p:sp>
        <p:pic>
          <p:nvPicPr>
            <p:cNvPr id="61" name="Picture 60" descr="1484824494_Dislik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51644" y="2292228"/>
              <a:ext cx="1027725" cy="1133205"/>
            </a:xfrm>
            <a:prstGeom prst="rect">
              <a:avLst/>
            </a:prstGeom>
          </p:spPr>
        </p:pic>
      </p:grpSp>
      <p:grpSp>
        <p:nvGrpSpPr>
          <p:cNvPr id="8" name="Group 7"/>
          <p:cNvGrpSpPr/>
          <p:nvPr/>
        </p:nvGrpSpPr>
        <p:grpSpPr>
          <a:xfrm>
            <a:off x="4849375" y="1013183"/>
            <a:ext cx="1684595" cy="3236507"/>
            <a:chOff x="4853939" y="1340256"/>
            <a:chExt cx="1684595" cy="3236507"/>
          </a:xfrm>
        </p:grpSpPr>
        <p:sp>
          <p:nvSpPr>
            <p:cNvPr id="26" name="Rectangle 25"/>
            <p:cNvSpPr/>
            <p:nvPr/>
          </p:nvSpPr>
          <p:spPr>
            <a:xfrm>
              <a:off x="5258416" y="1340256"/>
              <a:ext cx="1232630" cy="323650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TextBox 51"/>
            <p:cNvSpPr txBox="1"/>
            <p:nvPr/>
          </p:nvSpPr>
          <p:spPr>
            <a:xfrm>
              <a:off x="5278704" y="3524428"/>
              <a:ext cx="1259830" cy="830997"/>
            </a:xfrm>
            <a:prstGeom prst="rect">
              <a:avLst/>
            </a:prstGeom>
            <a:noFill/>
          </p:spPr>
          <p:txBody>
            <a:bodyPr wrap="square" rtlCol="0">
              <a:spAutoFit/>
            </a:bodyPr>
            <a:lstStyle/>
            <a:p>
              <a:pPr algn="ctr"/>
              <a:r>
                <a:rPr lang="en-US" sz="1200" dirty="0">
                  <a:solidFill>
                    <a:srgbClr val="003056"/>
                  </a:solidFill>
                </a:rPr>
                <a:t>Difficult to find out what partners do with the leads</a:t>
              </a:r>
            </a:p>
          </p:txBody>
        </p:sp>
        <p:sp>
          <p:nvSpPr>
            <p:cNvPr id="45" name="TextBox 44"/>
            <p:cNvSpPr txBox="1"/>
            <p:nvPr/>
          </p:nvSpPr>
          <p:spPr>
            <a:xfrm>
              <a:off x="5354347" y="1521560"/>
              <a:ext cx="1000889" cy="461664"/>
            </a:xfrm>
            <a:prstGeom prst="rect">
              <a:avLst/>
            </a:prstGeom>
            <a:noFill/>
          </p:spPr>
          <p:txBody>
            <a:bodyPr wrap="square" rtlCol="0">
              <a:spAutoFit/>
            </a:bodyPr>
            <a:lstStyle/>
            <a:p>
              <a:pPr algn="ctr"/>
              <a:r>
                <a:rPr lang="en-US" sz="1200" b="1" dirty="0">
                  <a:solidFill>
                    <a:srgbClr val="003056"/>
                  </a:solidFill>
                </a:rPr>
                <a:t>Lack of Visibility</a:t>
              </a:r>
            </a:p>
          </p:txBody>
        </p:sp>
        <p:pic>
          <p:nvPicPr>
            <p:cNvPr id="62" name="Picture 61" descr="SD icons-1--08.png"/>
            <p:cNvPicPr>
              <a:picLocks noChangeAspect="1"/>
            </p:cNvPicPr>
            <p:nvPr/>
          </p:nvPicPr>
          <p:blipFill rotWithShape="1">
            <a:blip r:embed="rId7" cstate="email">
              <a:extLst>
                <a:ext uri="{28A0092B-C50C-407E-A947-70E740481C1C}">
                  <a14:useLocalDpi xmlns:a14="http://schemas.microsoft.com/office/drawing/2010/main"/>
                </a:ext>
              </a:extLst>
            </a:blip>
            <a:srcRect t="16666" b="23119"/>
            <a:stretch/>
          </p:blipFill>
          <p:spPr>
            <a:xfrm>
              <a:off x="4853939" y="2302661"/>
              <a:ext cx="1675349" cy="1112335"/>
            </a:xfrm>
            <a:prstGeom prst="rect">
              <a:avLst/>
            </a:prstGeom>
          </p:spPr>
        </p:pic>
      </p:grpSp>
    </p:spTree>
    <p:extLst>
      <p:ext uri="{BB962C8B-B14F-4D97-AF65-F5344CB8AC3E}">
        <p14:creationId xmlns:p14="http://schemas.microsoft.com/office/powerpoint/2010/main" val="19210887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D107E-9DB1-4318-A772-C00F5908B9D2}"/>
              </a:ext>
            </a:extLst>
          </p:cNvPr>
          <p:cNvSpPr>
            <a:spLocks noGrp="1"/>
          </p:cNvSpPr>
          <p:nvPr>
            <p:ph type="title"/>
          </p:nvPr>
        </p:nvSpPr>
        <p:spPr/>
        <p:txBody>
          <a:bodyPr>
            <a:normAutofit/>
          </a:bodyPr>
          <a:lstStyle/>
          <a:p>
            <a:r>
              <a:rPr lang="en-US" dirty="0"/>
              <a:t>Configuration Methodologies</a:t>
            </a:r>
          </a:p>
        </p:txBody>
      </p:sp>
      <p:sp>
        <p:nvSpPr>
          <p:cNvPr id="6" name="Text Placeholder 5">
            <a:extLst>
              <a:ext uri="{FF2B5EF4-FFF2-40B4-BE49-F238E27FC236}">
                <a16:creationId xmlns:a16="http://schemas.microsoft.com/office/drawing/2014/main" id="{F677BD5A-1E9F-406B-BF19-FF08C563872B}"/>
              </a:ext>
            </a:extLst>
          </p:cNvPr>
          <p:cNvSpPr>
            <a:spLocks noGrp="1"/>
          </p:cNvSpPr>
          <p:nvPr>
            <p:ph type="body" sz="quarter" idx="11"/>
          </p:nvPr>
        </p:nvSpPr>
        <p:spPr/>
        <p:txBody>
          <a:bodyPr/>
          <a:lstStyle/>
          <a:p>
            <a:r>
              <a:rPr lang="en-US" dirty="0"/>
              <a:t>Overview</a:t>
            </a:r>
          </a:p>
        </p:txBody>
      </p:sp>
      <p:sp>
        <p:nvSpPr>
          <p:cNvPr id="7" name="TextBox 6">
            <a:extLst>
              <a:ext uri="{FF2B5EF4-FFF2-40B4-BE49-F238E27FC236}">
                <a16:creationId xmlns:a16="http://schemas.microsoft.com/office/drawing/2014/main" id="{F8F55F53-B02C-4DF4-9DFF-DBC893F7F8D6}"/>
              </a:ext>
            </a:extLst>
          </p:cNvPr>
          <p:cNvSpPr txBox="1"/>
          <p:nvPr/>
        </p:nvSpPr>
        <p:spPr>
          <a:xfrm>
            <a:off x="342763" y="850611"/>
            <a:ext cx="8426099" cy="2045112"/>
          </a:xfrm>
          <a:prstGeom prst="rect">
            <a:avLst/>
          </a:prstGeom>
          <a:noFill/>
        </p:spPr>
        <p:txBody>
          <a:bodyPr wrap="square" rtlCol="0">
            <a:spAutoFit/>
          </a:bodyPr>
          <a:lstStyle/>
          <a:p>
            <a:r>
              <a:rPr lang="en-US" sz="1200" dirty="0">
                <a:solidFill>
                  <a:srgbClr val="8CA621"/>
                </a:solidFill>
              </a:rPr>
              <a:t>Each integration scenario though unique, Configuration of the Systems is a common technique, applicable for the overall integration process.</a:t>
            </a:r>
          </a:p>
          <a:p>
            <a:endParaRPr lang="en-US" sz="1200" dirty="0">
              <a:solidFill>
                <a:srgbClr val="8CA621"/>
              </a:solidFill>
            </a:endParaRPr>
          </a:p>
          <a:p>
            <a:r>
              <a:rPr lang="en-US" sz="1200" dirty="0">
                <a:solidFill>
                  <a:srgbClr val="8CA621"/>
                </a:solidFill>
              </a:rPr>
              <a:t>This section describes configuration techniques at UPM end for integration scenarios. This will cover the following minimal configuration premises required at UPM end: </a:t>
            </a:r>
          </a:p>
          <a:p>
            <a:endParaRPr lang="en-US" sz="1000" dirty="0">
              <a:solidFill>
                <a:srgbClr val="636361"/>
              </a:solidFill>
            </a:endParaRPr>
          </a:p>
          <a:p>
            <a:pPr marL="457200" indent="-228600">
              <a:lnSpc>
                <a:spcPct val="200000"/>
              </a:lnSpc>
              <a:buFont typeface="Arial" panose="020B0604020202020204" pitchFamily="34" charset="0"/>
              <a:buChar char="•"/>
            </a:pPr>
            <a:r>
              <a:rPr lang="en-US" sz="1000" dirty="0">
                <a:solidFill>
                  <a:srgbClr val="636361"/>
                </a:solidFill>
              </a:rPr>
              <a:t>Account Management</a:t>
            </a:r>
          </a:p>
          <a:p>
            <a:pPr marL="457200" indent="-228600">
              <a:lnSpc>
                <a:spcPct val="200000"/>
              </a:lnSpc>
              <a:buFont typeface="Arial" panose="020B0604020202020204" pitchFamily="34" charset="0"/>
              <a:buChar char="•"/>
            </a:pPr>
            <a:r>
              <a:rPr lang="en-US" sz="1000" dirty="0">
                <a:solidFill>
                  <a:srgbClr val="636361"/>
                </a:solidFill>
              </a:rPr>
              <a:t>CRM Mappings (Example Case: Salesforce)</a:t>
            </a:r>
          </a:p>
          <a:p>
            <a:pPr marL="457200" indent="-228600">
              <a:lnSpc>
                <a:spcPct val="200000"/>
              </a:lnSpc>
              <a:buFont typeface="Arial" panose="020B0604020202020204" pitchFamily="34" charset="0"/>
              <a:buChar char="•"/>
            </a:pPr>
            <a:r>
              <a:rPr lang="en-US" sz="1000" dirty="0">
                <a:solidFill>
                  <a:srgbClr val="636361"/>
                </a:solidFill>
              </a:rPr>
              <a:t>Field Mappings</a:t>
            </a:r>
          </a:p>
        </p:txBody>
      </p:sp>
    </p:spTree>
    <p:extLst>
      <p:ext uri="{BB962C8B-B14F-4D97-AF65-F5344CB8AC3E}">
        <p14:creationId xmlns:p14="http://schemas.microsoft.com/office/powerpoint/2010/main" val="2263660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D107E-9DB1-4318-A772-C00F5908B9D2}"/>
              </a:ext>
            </a:extLst>
          </p:cNvPr>
          <p:cNvSpPr>
            <a:spLocks noGrp="1"/>
          </p:cNvSpPr>
          <p:nvPr>
            <p:ph type="title"/>
          </p:nvPr>
        </p:nvSpPr>
        <p:spPr/>
        <p:txBody>
          <a:bodyPr>
            <a:normAutofit/>
          </a:bodyPr>
          <a:lstStyle/>
          <a:p>
            <a:r>
              <a:rPr lang="en-US" dirty="0"/>
              <a:t>Account Management</a:t>
            </a:r>
          </a:p>
        </p:txBody>
      </p:sp>
      <p:sp>
        <p:nvSpPr>
          <p:cNvPr id="6" name="Text Placeholder 5">
            <a:extLst>
              <a:ext uri="{FF2B5EF4-FFF2-40B4-BE49-F238E27FC236}">
                <a16:creationId xmlns:a16="http://schemas.microsoft.com/office/drawing/2014/main" id="{F677BD5A-1E9F-406B-BF19-FF08C563872B}"/>
              </a:ext>
            </a:extLst>
          </p:cNvPr>
          <p:cNvSpPr>
            <a:spLocks noGrp="1"/>
          </p:cNvSpPr>
          <p:nvPr>
            <p:ph type="body" sz="quarter" idx="11"/>
          </p:nvPr>
        </p:nvSpPr>
        <p:spPr/>
        <p:txBody>
          <a:bodyPr/>
          <a:lstStyle/>
          <a:p>
            <a:r>
              <a:rPr lang="en-US" dirty="0"/>
              <a:t>Overview</a:t>
            </a:r>
          </a:p>
        </p:txBody>
      </p:sp>
      <p:pic>
        <p:nvPicPr>
          <p:cNvPr id="4" name="Picture 3">
            <a:extLst>
              <a:ext uri="{FF2B5EF4-FFF2-40B4-BE49-F238E27FC236}">
                <a16:creationId xmlns:a16="http://schemas.microsoft.com/office/drawing/2014/main" id="{7A4DE712-D974-407F-87A3-AD922B12C285}"/>
              </a:ext>
            </a:extLst>
          </p:cNvPr>
          <p:cNvPicPr>
            <a:picLocks noChangeAspect="1"/>
          </p:cNvPicPr>
          <p:nvPr/>
        </p:nvPicPr>
        <p:blipFill>
          <a:blip r:embed="rId2"/>
          <a:srcRect/>
          <a:stretch/>
        </p:blipFill>
        <p:spPr>
          <a:xfrm>
            <a:off x="483386" y="999484"/>
            <a:ext cx="6513077" cy="3093712"/>
          </a:xfrm>
          <a:prstGeom prst="rect">
            <a:avLst/>
          </a:prstGeom>
          <a:ln>
            <a:solidFill>
              <a:schemeClr val="tx2"/>
            </a:solidFill>
          </a:ln>
        </p:spPr>
      </p:pic>
      <p:pic>
        <p:nvPicPr>
          <p:cNvPr id="8" name="Picture 7">
            <a:extLst>
              <a:ext uri="{FF2B5EF4-FFF2-40B4-BE49-F238E27FC236}">
                <a16:creationId xmlns:a16="http://schemas.microsoft.com/office/drawing/2014/main" id="{DDC79301-FE45-4B34-BE00-CB1A90424115}"/>
              </a:ext>
            </a:extLst>
          </p:cNvPr>
          <p:cNvPicPr>
            <a:picLocks noChangeAspect="1"/>
          </p:cNvPicPr>
          <p:nvPr/>
        </p:nvPicPr>
        <p:blipFill>
          <a:blip r:embed="rId3"/>
          <a:srcRect/>
          <a:stretch/>
        </p:blipFill>
        <p:spPr>
          <a:xfrm>
            <a:off x="1984692" y="1295752"/>
            <a:ext cx="6687953" cy="3176778"/>
          </a:xfrm>
          <a:prstGeom prst="rect">
            <a:avLst/>
          </a:prstGeom>
          <a:ln>
            <a:solidFill>
              <a:schemeClr val="tx2"/>
            </a:solidFill>
          </a:ln>
        </p:spPr>
      </p:pic>
    </p:spTree>
    <p:extLst>
      <p:ext uri="{BB962C8B-B14F-4D97-AF65-F5344CB8AC3E}">
        <p14:creationId xmlns:p14="http://schemas.microsoft.com/office/powerpoint/2010/main" val="370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D107E-9DB1-4318-A772-C00F5908B9D2}"/>
              </a:ext>
            </a:extLst>
          </p:cNvPr>
          <p:cNvSpPr>
            <a:spLocks noGrp="1"/>
          </p:cNvSpPr>
          <p:nvPr>
            <p:ph type="title"/>
          </p:nvPr>
        </p:nvSpPr>
        <p:spPr/>
        <p:txBody>
          <a:bodyPr>
            <a:normAutofit/>
          </a:bodyPr>
          <a:lstStyle/>
          <a:p>
            <a:r>
              <a:rPr lang="en-US" dirty="0"/>
              <a:t>CRM Mappings</a:t>
            </a:r>
          </a:p>
        </p:txBody>
      </p:sp>
      <p:sp>
        <p:nvSpPr>
          <p:cNvPr id="6" name="Text Placeholder 5">
            <a:extLst>
              <a:ext uri="{FF2B5EF4-FFF2-40B4-BE49-F238E27FC236}">
                <a16:creationId xmlns:a16="http://schemas.microsoft.com/office/drawing/2014/main" id="{F677BD5A-1E9F-406B-BF19-FF08C563872B}"/>
              </a:ext>
            </a:extLst>
          </p:cNvPr>
          <p:cNvSpPr>
            <a:spLocks noGrp="1"/>
          </p:cNvSpPr>
          <p:nvPr>
            <p:ph type="body" sz="quarter" idx="11"/>
          </p:nvPr>
        </p:nvSpPr>
        <p:spPr/>
        <p:txBody>
          <a:bodyPr/>
          <a:lstStyle/>
          <a:p>
            <a:r>
              <a:rPr lang="en-US" dirty="0"/>
              <a:t>Overview</a:t>
            </a:r>
          </a:p>
        </p:txBody>
      </p:sp>
      <p:pic>
        <p:nvPicPr>
          <p:cNvPr id="4" name="Picture 3">
            <a:extLst>
              <a:ext uri="{FF2B5EF4-FFF2-40B4-BE49-F238E27FC236}">
                <a16:creationId xmlns:a16="http://schemas.microsoft.com/office/drawing/2014/main" id="{82762D6A-9E66-47EE-9DA9-F91F9A4B008F}"/>
              </a:ext>
            </a:extLst>
          </p:cNvPr>
          <p:cNvPicPr>
            <a:picLocks noChangeAspect="1"/>
          </p:cNvPicPr>
          <p:nvPr/>
        </p:nvPicPr>
        <p:blipFill>
          <a:blip r:embed="rId2"/>
          <a:srcRect/>
          <a:stretch/>
        </p:blipFill>
        <p:spPr>
          <a:xfrm>
            <a:off x="786063" y="960019"/>
            <a:ext cx="7640054" cy="3629025"/>
          </a:xfrm>
          <a:prstGeom prst="rect">
            <a:avLst/>
          </a:prstGeom>
          <a:ln>
            <a:solidFill>
              <a:schemeClr val="tx2"/>
            </a:solidFill>
          </a:ln>
        </p:spPr>
      </p:pic>
    </p:spTree>
    <p:extLst>
      <p:ext uri="{BB962C8B-B14F-4D97-AF65-F5344CB8AC3E}">
        <p14:creationId xmlns:p14="http://schemas.microsoft.com/office/powerpoint/2010/main" val="2431334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D107E-9DB1-4318-A772-C00F5908B9D2}"/>
              </a:ext>
            </a:extLst>
          </p:cNvPr>
          <p:cNvSpPr>
            <a:spLocks noGrp="1"/>
          </p:cNvSpPr>
          <p:nvPr>
            <p:ph type="title"/>
          </p:nvPr>
        </p:nvSpPr>
        <p:spPr/>
        <p:txBody>
          <a:bodyPr>
            <a:normAutofit/>
          </a:bodyPr>
          <a:lstStyle/>
          <a:p>
            <a:r>
              <a:rPr lang="en-US" dirty="0"/>
              <a:t>Field Mappings</a:t>
            </a:r>
          </a:p>
        </p:txBody>
      </p:sp>
      <p:sp>
        <p:nvSpPr>
          <p:cNvPr id="6" name="Text Placeholder 5">
            <a:extLst>
              <a:ext uri="{FF2B5EF4-FFF2-40B4-BE49-F238E27FC236}">
                <a16:creationId xmlns:a16="http://schemas.microsoft.com/office/drawing/2014/main" id="{F677BD5A-1E9F-406B-BF19-FF08C563872B}"/>
              </a:ext>
            </a:extLst>
          </p:cNvPr>
          <p:cNvSpPr>
            <a:spLocks noGrp="1"/>
          </p:cNvSpPr>
          <p:nvPr>
            <p:ph type="body" sz="quarter" idx="11"/>
          </p:nvPr>
        </p:nvSpPr>
        <p:spPr/>
        <p:txBody>
          <a:bodyPr/>
          <a:lstStyle/>
          <a:p>
            <a:r>
              <a:rPr lang="en-US" dirty="0"/>
              <a:t>Overview</a:t>
            </a:r>
          </a:p>
        </p:txBody>
      </p:sp>
      <p:pic>
        <p:nvPicPr>
          <p:cNvPr id="3" name="Picture 2">
            <a:extLst>
              <a:ext uri="{FF2B5EF4-FFF2-40B4-BE49-F238E27FC236}">
                <a16:creationId xmlns:a16="http://schemas.microsoft.com/office/drawing/2014/main" id="{4A4B2F6E-E140-4CDF-929C-FCBC9CD38A37}"/>
              </a:ext>
            </a:extLst>
          </p:cNvPr>
          <p:cNvPicPr>
            <a:picLocks noChangeAspect="1"/>
          </p:cNvPicPr>
          <p:nvPr/>
        </p:nvPicPr>
        <p:blipFill>
          <a:blip r:embed="rId2"/>
          <a:srcRect/>
          <a:stretch/>
        </p:blipFill>
        <p:spPr>
          <a:xfrm>
            <a:off x="823144" y="967459"/>
            <a:ext cx="7521258" cy="3584435"/>
          </a:xfrm>
          <a:prstGeom prst="rect">
            <a:avLst/>
          </a:prstGeom>
          <a:ln>
            <a:solidFill>
              <a:schemeClr val="tx2"/>
            </a:solidFill>
          </a:ln>
        </p:spPr>
      </p:pic>
    </p:spTree>
    <p:extLst>
      <p:ext uri="{BB962C8B-B14F-4D97-AF65-F5344CB8AC3E}">
        <p14:creationId xmlns:p14="http://schemas.microsoft.com/office/powerpoint/2010/main" val="1047391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B641-D4CC-491A-B958-5260D1517A6E}"/>
              </a:ext>
            </a:extLst>
          </p:cNvPr>
          <p:cNvSpPr>
            <a:spLocks noGrp="1"/>
          </p:cNvSpPr>
          <p:nvPr>
            <p:ph type="ctrTitle"/>
          </p:nvPr>
        </p:nvSpPr>
        <p:spPr/>
        <p:txBody>
          <a:bodyPr/>
          <a:lstStyle/>
          <a:p>
            <a:endParaRPr lang="en-IN"/>
          </a:p>
        </p:txBody>
      </p:sp>
      <p:sp>
        <p:nvSpPr>
          <p:cNvPr id="3" name="Text Placeholder 2">
            <a:extLst>
              <a:ext uri="{FF2B5EF4-FFF2-40B4-BE49-F238E27FC236}">
                <a16:creationId xmlns:a16="http://schemas.microsoft.com/office/drawing/2014/main" id="{AB85EE88-BEF1-483F-9AD7-9A43D6D78AB7}"/>
              </a:ext>
            </a:extLst>
          </p:cNvPr>
          <p:cNvSpPr>
            <a:spLocks noGrp="1"/>
          </p:cNvSpPr>
          <p:nvPr>
            <p:ph type="body" sz="quarter" idx="13"/>
          </p:nvPr>
        </p:nvSpPr>
        <p:spPr/>
        <p:txBody>
          <a:bodyPr/>
          <a:lstStyle/>
          <a:p>
            <a:r>
              <a:rPr lang="en-IN" dirty="0"/>
              <a:t>Templates</a:t>
            </a:r>
          </a:p>
        </p:txBody>
      </p:sp>
    </p:spTree>
    <p:extLst>
      <p:ext uri="{BB962C8B-B14F-4D97-AF65-F5344CB8AC3E}">
        <p14:creationId xmlns:p14="http://schemas.microsoft.com/office/powerpoint/2010/main" val="3200798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D107E-9DB1-4318-A772-C00F5908B9D2}"/>
              </a:ext>
            </a:extLst>
          </p:cNvPr>
          <p:cNvSpPr>
            <a:spLocks noGrp="1"/>
          </p:cNvSpPr>
          <p:nvPr>
            <p:ph type="title"/>
          </p:nvPr>
        </p:nvSpPr>
        <p:spPr/>
        <p:txBody>
          <a:bodyPr>
            <a:normAutofit/>
          </a:bodyPr>
          <a:lstStyle/>
          <a:p>
            <a:r>
              <a:rPr lang="en-US" dirty="0"/>
              <a:t>Templates</a:t>
            </a:r>
          </a:p>
        </p:txBody>
      </p:sp>
      <p:sp>
        <p:nvSpPr>
          <p:cNvPr id="6" name="Text Placeholder 5">
            <a:extLst>
              <a:ext uri="{FF2B5EF4-FFF2-40B4-BE49-F238E27FC236}">
                <a16:creationId xmlns:a16="http://schemas.microsoft.com/office/drawing/2014/main" id="{F677BD5A-1E9F-406B-BF19-FF08C563872B}"/>
              </a:ext>
            </a:extLst>
          </p:cNvPr>
          <p:cNvSpPr>
            <a:spLocks noGrp="1"/>
          </p:cNvSpPr>
          <p:nvPr>
            <p:ph type="body" sz="quarter" idx="11"/>
          </p:nvPr>
        </p:nvSpPr>
        <p:spPr/>
        <p:txBody>
          <a:bodyPr/>
          <a:lstStyle/>
          <a:p>
            <a:r>
              <a:rPr lang="en-US" dirty="0"/>
              <a:t>Overview</a:t>
            </a:r>
          </a:p>
        </p:txBody>
      </p:sp>
      <p:sp>
        <p:nvSpPr>
          <p:cNvPr id="7" name="TextBox 6">
            <a:extLst>
              <a:ext uri="{FF2B5EF4-FFF2-40B4-BE49-F238E27FC236}">
                <a16:creationId xmlns:a16="http://schemas.microsoft.com/office/drawing/2014/main" id="{F8F55F53-B02C-4DF4-9DFF-DBC893F7F8D6}"/>
              </a:ext>
            </a:extLst>
          </p:cNvPr>
          <p:cNvSpPr txBox="1"/>
          <p:nvPr/>
        </p:nvSpPr>
        <p:spPr>
          <a:xfrm>
            <a:off x="342763" y="850611"/>
            <a:ext cx="8426099" cy="2106667"/>
          </a:xfrm>
          <a:prstGeom prst="rect">
            <a:avLst/>
          </a:prstGeom>
          <a:noFill/>
        </p:spPr>
        <p:txBody>
          <a:bodyPr wrap="square" rtlCol="0">
            <a:spAutoFit/>
          </a:bodyPr>
          <a:lstStyle/>
          <a:p>
            <a:r>
              <a:rPr lang="en-US" sz="1200" dirty="0">
                <a:solidFill>
                  <a:srgbClr val="8CA621"/>
                </a:solidFill>
              </a:rPr>
              <a:t>The Templates for a basic integration process between CRM (Example Case: Salesforce) and UPM  is being formulated as below:</a:t>
            </a:r>
          </a:p>
          <a:p>
            <a:endParaRPr lang="en-US" sz="1000" dirty="0">
              <a:solidFill>
                <a:srgbClr val="636361"/>
              </a:solidFill>
            </a:endParaRPr>
          </a:p>
          <a:p>
            <a:pPr marL="457200" indent="-228600">
              <a:lnSpc>
                <a:spcPct val="200000"/>
              </a:lnSpc>
              <a:buFont typeface="Arial" panose="020B0604020202020204" pitchFamily="34" charset="0"/>
              <a:buChar char="•"/>
            </a:pPr>
            <a:r>
              <a:rPr lang="en-US" sz="1000" dirty="0">
                <a:solidFill>
                  <a:srgbClr val="636361"/>
                </a:solidFill>
              </a:rPr>
              <a:t>View Leads List page at CRM</a:t>
            </a:r>
          </a:p>
          <a:p>
            <a:pPr marL="457200" indent="-228600">
              <a:lnSpc>
                <a:spcPct val="200000"/>
              </a:lnSpc>
              <a:buFont typeface="Arial" panose="020B0604020202020204" pitchFamily="34" charset="0"/>
              <a:buChar char="•"/>
            </a:pPr>
            <a:r>
              <a:rPr lang="en-US" sz="1000" dirty="0">
                <a:solidFill>
                  <a:srgbClr val="636361"/>
                </a:solidFill>
              </a:rPr>
              <a:t>Leads Details page at CRM -  Introduction of links using ZINFI Connector to Assign the Lead to Partner / Shark Tank</a:t>
            </a:r>
          </a:p>
          <a:p>
            <a:pPr marL="457200" indent="-228600">
              <a:lnSpc>
                <a:spcPct val="200000"/>
              </a:lnSpc>
              <a:buFont typeface="Arial" panose="020B0604020202020204" pitchFamily="34" charset="0"/>
              <a:buChar char="•"/>
            </a:pPr>
            <a:r>
              <a:rPr lang="en-US" sz="1000" dirty="0">
                <a:solidFill>
                  <a:srgbClr val="636361"/>
                </a:solidFill>
              </a:rPr>
              <a:t>Lead Validation Criteria and Lead Assignment</a:t>
            </a:r>
          </a:p>
          <a:p>
            <a:pPr marL="457200" indent="-228600">
              <a:lnSpc>
                <a:spcPct val="200000"/>
              </a:lnSpc>
              <a:buFont typeface="Arial" panose="020B0604020202020204" pitchFamily="34" charset="0"/>
              <a:buChar char="•"/>
            </a:pPr>
            <a:r>
              <a:rPr lang="en-US" sz="1000" dirty="0">
                <a:solidFill>
                  <a:srgbClr val="636361"/>
                </a:solidFill>
              </a:rPr>
              <a:t>CRM (Salesforce) Assigned Leads at UPM</a:t>
            </a:r>
          </a:p>
          <a:p>
            <a:pPr marL="457200" indent="-228600">
              <a:lnSpc>
                <a:spcPct val="200000"/>
              </a:lnSpc>
              <a:buFont typeface="Arial" panose="020B0604020202020204" pitchFamily="34" charset="0"/>
              <a:buChar char="•"/>
            </a:pPr>
            <a:endParaRPr lang="en-US" sz="1000" dirty="0">
              <a:solidFill>
                <a:srgbClr val="636361"/>
              </a:solidFill>
            </a:endParaRPr>
          </a:p>
        </p:txBody>
      </p:sp>
    </p:spTree>
    <p:extLst>
      <p:ext uri="{BB962C8B-B14F-4D97-AF65-F5344CB8AC3E}">
        <p14:creationId xmlns:p14="http://schemas.microsoft.com/office/powerpoint/2010/main" val="3777988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D107E-9DB1-4318-A772-C00F5908B9D2}"/>
              </a:ext>
            </a:extLst>
          </p:cNvPr>
          <p:cNvSpPr>
            <a:spLocks noGrp="1"/>
          </p:cNvSpPr>
          <p:nvPr>
            <p:ph type="title"/>
          </p:nvPr>
        </p:nvSpPr>
        <p:spPr/>
        <p:txBody>
          <a:bodyPr>
            <a:normAutofit/>
          </a:bodyPr>
          <a:lstStyle/>
          <a:p>
            <a:r>
              <a:rPr lang="en-US" dirty="0"/>
              <a:t>Leads Listing</a:t>
            </a:r>
          </a:p>
        </p:txBody>
      </p:sp>
      <p:sp>
        <p:nvSpPr>
          <p:cNvPr id="6" name="Text Placeholder 5">
            <a:extLst>
              <a:ext uri="{FF2B5EF4-FFF2-40B4-BE49-F238E27FC236}">
                <a16:creationId xmlns:a16="http://schemas.microsoft.com/office/drawing/2014/main" id="{F677BD5A-1E9F-406B-BF19-FF08C563872B}"/>
              </a:ext>
            </a:extLst>
          </p:cNvPr>
          <p:cNvSpPr>
            <a:spLocks noGrp="1"/>
          </p:cNvSpPr>
          <p:nvPr>
            <p:ph type="body" sz="quarter" idx="11"/>
          </p:nvPr>
        </p:nvSpPr>
        <p:spPr/>
        <p:txBody>
          <a:bodyPr/>
          <a:lstStyle/>
          <a:p>
            <a:r>
              <a:rPr lang="en-US" dirty="0"/>
              <a:t>Overview</a:t>
            </a:r>
          </a:p>
        </p:txBody>
      </p:sp>
      <p:pic>
        <p:nvPicPr>
          <p:cNvPr id="4" name="Picture 3" descr="A screenshot of a cell phone&#10;&#10;Description generated with very high confidence">
            <a:extLst>
              <a:ext uri="{FF2B5EF4-FFF2-40B4-BE49-F238E27FC236}">
                <a16:creationId xmlns:a16="http://schemas.microsoft.com/office/drawing/2014/main" id="{968397C9-EAF3-4F2A-8B10-57E4BCD57808}"/>
              </a:ext>
            </a:extLst>
          </p:cNvPr>
          <p:cNvPicPr>
            <a:picLocks noChangeAspect="1"/>
          </p:cNvPicPr>
          <p:nvPr/>
        </p:nvPicPr>
        <p:blipFill>
          <a:blip r:embed="rId2"/>
          <a:stretch>
            <a:fillRect/>
          </a:stretch>
        </p:blipFill>
        <p:spPr>
          <a:xfrm>
            <a:off x="929439" y="672389"/>
            <a:ext cx="7285122" cy="4097881"/>
          </a:xfrm>
          <a:prstGeom prst="rect">
            <a:avLst/>
          </a:prstGeom>
        </p:spPr>
      </p:pic>
    </p:spTree>
    <p:extLst>
      <p:ext uri="{BB962C8B-B14F-4D97-AF65-F5344CB8AC3E}">
        <p14:creationId xmlns:p14="http://schemas.microsoft.com/office/powerpoint/2010/main" val="443144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D107E-9DB1-4318-A772-C00F5908B9D2}"/>
              </a:ext>
            </a:extLst>
          </p:cNvPr>
          <p:cNvSpPr>
            <a:spLocks noGrp="1"/>
          </p:cNvSpPr>
          <p:nvPr>
            <p:ph type="title"/>
          </p:nvPr>
        </p:nvSpPr>
        <p:spPr/>
        <p:txBody>
          <a:bodyPr>
            <a:normAutofit/>
          </a:bodyPr>
          <a:lstStyle/>
          <a:p>
            <a:r>
              <a:rPr lang="en-US" dirty="0"/>
              <a:t>Lead Details</a:t>
            </a:r>
          </a:p>
        </p:txBody>
      </p:sp>
      <p:sp>
        <p:nvSpPr>
          <p:cNvPr id="6" name="Text Placeholder 5">
            <a:extLst>
              <a:ext uri="{FF2B5EF4-FFF2-40B4-BE49-F238E27FC236}">
                <a16:creationId xmlns:a16="http://schemas.microsoft.com/office/drawing/2014/main" id="{F677BD5A-1E9F-406B-BF19-FF08C563872B}"/>
              </a:ext>
            </a:extLst>
          </p:cNvPr>
          <p:cNvSpPr>
            <a:spLocks noGrp="1"/>
          </p:cNvSpPr>
          <p:nvPr>
            <p:ph type="body" sz="quarter" idx="11"/>
          </p:nvPr>
        </p:nvSpPr>
        <p:spPr/>
        <p:txBody>
          <a:bodyPr/>
          <a:lstStyle/>
          <a:p>
            <a:r>
              <a:rPr lang="en-US" dirty="0"/>
              <a:t>Overview</a:t>
            </a:r>
          </a:p>
        </p:txBody>
      </p:sp>
      <p:pic>
        <p:nvPicPr>
          <p:cNvPr id="3" name="Picture 2" descr="A screenshot of a cell phone&#10;&#10;Description generated with very high confidence">
            <a:extLst>
              <a:ext uri="{FF2B5EF4-FFF2-40B4-BE49-F238E27FC236}">
                <a16:creationId xmlns:a16="http://schemas.microsoft.com/office/drawing/2014/main" id="{166FB80B-F0CA-49BF-B447-0CAB17243E44}"/>
              </a:ext>
            </a:extLst>
          </p:cNvPr>
          <p:cNvPicPr>
            <a:picLocks noChangeAspect="1"/>
          </p:cNvPicPr>
          <p:nvPr/>
        </p:nvPicPr>
        <p:blipFill>
          <a:blip r:embed="rId2"/>
          <a:stretch>
            <a:fillRect/>
          </a:stretch>
        </p:blipFill>
        <p:spPr>
          <a:xfrm>
            <a:off x="757989" y="615991"/>
            <a:ext cx="7628021" cy="4290762"/>
          </a:xfrm>
          <a:prstGeom prst="rect">
            <a:avLst/>
          </a:prstGeom>
        </p:spPr>
      </p:pic>
    </p:spTree>
    <p:extLst>
      <p:ext uri="{BB962C8B-B14F-4D97-AF65-F5344CB8AC3E}">
        <p14:creationId xmlns:p14="http://schemas.microsoft.com/office/powerpoint/2010/main" val="2285877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D107E-9DB1-4318-A772-C00F5908B9D2}"/>
              </a:ext>
            </a:extLst>
          </p:cNvPr>
          <p:cNvSpPr>
            <a:spLocks noGrp="1"/>
          </p:cNvSpPr>
          <p:nvPr>
            <p:ph type="title"/>
          </p:nvPr>
        </p:nvSpPr>
        <p:spPr/>
        <p:txBody>
          <a:bodyPr>
            <a:normAutofit/>
          </a:bodyPr>
          <a:lstStyle/>
          <a:p>
            <a:r>
              <a:rPr lang="en-US" dirty="0"/>
              <a:t>Lead Assignment</a:t>
            </a:r>
          </a:p>
        </p:txBody>
      </p:sp>
      <p:sp>
        <p:nvSpPr>
          <p:cNvPr id="6" name="Text Placeholder 5">
            <a:extLst>
              <a:ext uri="{FF2B5EF4-FFF2-40B4-BE49-F238E27FC236}">
                <a16:creationId xmlns:a16="http://schemas.microsoft.com/office/drawing/2014/main" id="{F677BD5A-1E9F-406B-BF19-FF08C563872B}"/>
              </a:ext>
            </a:extLst>
          </p:cNvPr>
          <p:cNvSpPr>
            <a:spLocks noGrp="1"/>
          </p:cNvSpPr>
          <p:nvPr>
            <p:ph type="body" sz="quarter" idx="11"/>
          </p:nvPr>
        </p:nvSpPr>
        <p:spPr/>
        <p:txBody>
          <a:bodyPr/>
          <a:lstStyle/>
          <a:p>
            <a:r>
              <a:rPr lang="en-US" dirty="0"/>
              <a:t>Overview</a:t>
            </a:r>
          </a:p>
        </p:txBody>
      </p:sp>
      <p:pic>
        <p:nvPicPr>
          <p:cNvPr id="4" name="Picture 3" descr="A screenshot of a social media post&#10;&#10;Description generated with very high confidence">
            <a:extLst>
              <a:ext uri="{FF2B5EF4-FFF2-40B4-BE49-F238E27FC236}">
                <a16:creationId xmlns:a16="http://schemas.microsoft.com/office/drawing/2014/main" id="{3EAC8D0B-2D80-448F-B1ED-510A54185B28}"/>
              </a:ext>
            </a:extLst>
          </p:cNvPr>
          <p:cNvPicPr>
            <a:picLocks noChangeAspect="1"/>
          </p:cNvPicPr>
          <p:nvPr/>
        </p:nvPicPr>
        <p:blipFill>
          <a:blip r:embed="rId2"/>
          <a:stretch>
            <a:fillRect/>
          </a:stretch>
        </p:blipFill>
        <p:spPr>
          <a:xfrm>
            <a:off x="820542" y="736308"/>
            <a:ext cx="7502916" cy="4220390"/>
          </a:xfrm>
          <a:prstGeom prst="rect">
            <a:avLst/>
          </a:prstGeom>
        </p:spPr>
      </p:pic>
    </p:spTree>
    <p:extLst>
      <p:ext uri="{BB962C8B-B14F-4D97-AF65-F5344CB8AC3E}">
        <p14:creationId xmlns:p14="http://schemas.microsoft.com/office/powerpoint/2010/main" val="2379679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D107E-9DB1-4318-A772-C00F5908B9D2}"/>
              </a:ext>
            </a:extLst>
          </p:cNvPr>
          <p:cNvSpPr>
            <a:spLocks noGrp="1"/>
          </p:cNvSpPr>
          <p:nvPr>
            <p:ph type="title"/>
          </p:nvPr>
        </p:nvSpPr>
        <p:spPr/>
        <p:txBody>
          <a:bodyPr>
            <a:normAutofit/>
          </a:bodyPr>
          <a:lstStyle/>
          <a:p>
            <a:r>
              <a:rPr lang="en-US" dirty="0"/>
              <a:t>CRM Assigned Leads at UPM</a:t>
            </a:r>
          </a:p>
        </p:txBody>
      </p:sp>
      <p:sp>
        <p:nvSpPr>
          <p:cNvPr id="6" name="Text Placeholder 5">
            <a:extLst>
              <a:ext uri="{FF2B5EF4-FFF2-40B4-BE49-F238E27FC236}">
                <a16:creationId xmlns:a16="http://schemas.microsoft.com/office/drawing/2014/main" id="{F677BD5A-1E9F-406B-BF19-FF08C563872B}"/>
              </a:ext>
            </a:extLst>
          </p:cNvPr>
          <p:cNvSpPr>
            <a:spLocks noGrp="1"/>
          </p:cNvSpPr>
          <p:nvPr>
            <p:ph type="body" sz="quarter" idx="11"/>
          </p:nvPr>
        </p:nvSpPr>
        <p:spPr/>
        <p:txBody>
          <a:bodyPr/>
          <a:lstStyle/>
          <a:p>
            <a:r>
              <a:rPr lang="en-US" dirty="0"/>
              <a:t>Overview</a:t>
            </a:r>
          </a:p>
        </p:txBody>
      </p:sp>
      <p:pic>
        <p:nvPicPr>
          <p:cNvPr id="3" name="Picture 2">
            <a:extLst>
              <a:ext uri="{FF2B5EF4-FFF2-40B4-BE49-F238E27FC236}">
                <a16:creationId xmlns:a16="http://schemas.microsoft.com/office/drawing/2014/main" id="{952A0EE9-D0E8-425D-9AE7-FC5BC9B02B2C}"/>
              </a:ext>
            </a:extLst>
          </p:cNvPr>
          <p:cNvPicPr>
            <a:picLocks noChangeAspect="1"/>
          </p:cNvPicPr>
          <p:nvPr/>
        </p:nvPicPr>
        <p:blipFill>
          <a:blip r:embed="rId2"/>
          <a:srcRect/>
          <a:stretch/>
        </p:blipFill>
        <p:spPr>
          <a:xfrm>
            <a:off x="931549" y="977060"/>
            <a:ext cx="7280901" cy="3458428"/>
          </a:xfrm>
          <a:prstGeom prst="rect">
            <a:avLst/>
          </a:prstGeom>
          <a:ln>
            <a:solidFill>
              <a:schemeClr val="tx2"/>
            </a:solidFill>
          </a:ln>
        </p:spPr>
      </p:pic>
    </p:spTree>
    <p:extLst>
      <p:ext uri="{BB962C8B-B14F-4D97-AF65-F5344CB8AC3E}">
        <p14:creationId xmlns:p14="http://schemas.microsoft.com/office/powerpoint/2010/main" val="203662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sp>
        <p:nvSpPr>
          <p:cNvPr id="5" name="Text Placeholder 4"/>
          <p:cNvSpPr>
            <a:spLocks noGrp="1"/>
          </p:cNvSpPr>
          <p:nvPr>
            <p:ph type="body" sz="quarter" idx="13"/>
          </p:nvPr>
        </p:nvSpPr>
        <p:spPr>
          <a:xfrm>
            <a:off x="366854" y="1866627"/>
            <a:ext cx="6755226" cy="1137058"/>
          </a:xfrm>
        </p:spPr>
        <p:txBody>
          <a:bodyPr/>
          <a:lstStyle/>
          <a:p>
            <a:r>
              <a:rPr lang="en-US" sz="2800" dirty="0"/>
              <a:t>6 Ps of End to End </a:t>
            </a:r>
          </a:p>
          <a:p>
            <a:r>
              <a:rPr lang="en-US" sz="2800" dirty="0"/>
              <a:t>Channel Lead Management</a:t>
            </a:r>
          </a:p>
          <a:p>
            <a:r>
              <a:rPr lang="en-US" sz="1200" dirty="0"/>
              <a:t>Leveraging Partner Relationship Management (PRM) Automation </a:t>
            </a:r>
          </a:p>
        </p:txBody>
      </p:sp>
    </p:spTree>
    <p:extLst>
      <p:ext uri="{BB962C8B-B14F-4D97-AF65-F5344CB8AC3E}">
        <p14:creationId xmlns:p14="http://schemas.microsoft.com/office/powerpoint/2010/main" val="9691761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90F154-4A8D-5149-9AFC-10C04240C7AE}"/>
              </a:ext>
            </a:extLst>
          </p:cNvPr>
          <p:cNvSpPr>
            <a:spLocks noGrp="1"/>
          </p:cNvSpPr>
          <p:nvPr>
            <p:ph type="ctrTitle"/>
          </p:nvPr>
        </p:nvSpPr>
        <p:spPr/>
        <p:txBody>
          <a:bodyPr/>
          <a:lstStyle/>
          <a:p>
            <a:endParaRPr lang="en-US"/>
          </a:p>
        </p:txBody>
      </p:sp>
      <p:sp>
        <p:nvSpPr>
          <p:cNvPr id="7" name="Text Placeholder 6">
            <a:extLst>
              <a:ext uri="{FF2B5EF4-FFF2-40B4-BE49-F238E27FC236}">
                <a16:creationId xmlns:a16="http://schemas.microsoft.com/office/drawing/2014/main" id="{C27A0ACE-5C0C-3042-9466-3AAFD69467E6}"/>
              </a:ext>
            </a:extLst>
          </p:cNvPr>
          <p:cNvSpPr>
            <a:spLocks noGrp="1"/>
          </p:cNvSpPr>
          <p:nvPr>
            <p:ph type="body" sz="quarter" idx="13"/>
          </p:nvPr>
        </p:nvSpPr>
        <p:spPr/>
        <p:txBody>
          <a:bodyPr/>
          <a:lstStyle/>
          <a:p>
            <a:r>
              <a:rPr lang="en-US" dirty="0"/>
              <a:t>Typical Implementation</a:t>
            </a:r>
          </a:p>
          <a:p>
            <a:r>
              <a:rPr lang="en-US" dirty="0"/>
              <a:t>Timeline</a:t>
            </a:r>
          </a:p>
        </p:txBody>
      </p:sp>
    </p:spTree>
    <p:extLst>
      <p:ext uri="{BB962C8B-B14F-4D97-AF65-F5344CB8AC3E}">
        <p14:creationId xmlns:p14="http://schemas.microsoft.com/office/powerpoint/2010/main" val="10781422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1C191CD6-B618-6B4D-ABE2-82DD229368D7}"/>
              </a:ext>
            </a:extLst>
          </p:cNvPr>
          <p:cNvGraphicFramePr>
            <a:graphicFrameLocks noGrp="1"/>
          </p:cNvGraphicFramePr>
          <p:nvPr>
            <p:ph idx="1"/>
            <p:extLst>
              <p:ext uri="{D42A27DB-BD31-4B8C-83A1-F6EECF244321}">
                <p14:modId xmlns:p14="http://schemas.microsoft.com/office/powerpoint/2010/main" val="1490280336"/>
              </p:ext>
            </p:extLst>
          </p:nvPr>
        </p:nvGraphicFramePr>
        <p:xfrm>
          <a:off x="401638" y="868363"/>
          <a:ext cx="8355327" cy="3856032"/>
        </p:xfrm>
        <a:graphic>
          <a:graphicData uri="http://schemas.openxmlformats.org/drawingml/2006/table">
            <a:tbl>
              <a:tblPr firstRow="1" bandRow="1">
                <a:tableStyleId>{B301B821-A1FF-4177-AEE7-76D212191A09}</a:tableStyleId>
              </a:tblPr>
              <a:tblGrid>
                <a:gridCol w="1944051">
                  <a:extLst>
                    <a:ext uri="{9D8B030D-6E8A-4147-A177-3AD203B41FA5}">
                      <a16:colId xmlns:a16="http://schemas.microsoft.com/office/drawing/2014/main" val="2653599774"/>
                    </a:ext>
                  </a:extLst>
                </a:gridCol>
                <a:gridCol w="534273">
                  <a:extLst>
                    <a:ext uri="{9D8B030D-6E8A-4147-A177-3AD203B41FA5}">
                      <a16:colId xmlns:a16="http://schemas.microsoft.com/office/drawing/2014/main" val="2118991768"/>
                    </a:ext>
                  </a:extLst>
                </a:gridCol>
                <a:gridCol w="534273">
                  <a:extLst>
                    <a:ext uri="{9D8B030D-6E8A-4147-A177-3AD203B41FA5}">
                      <a16:colId xmlns:a16="http://schemas.microsoft.com/office/drawing/2014/main" val="4191393202"/>
                    </a:ext>
                  </a:extLst>
                </a:gridCol>
                <a:gridCol w="534273">
                  <a:extLst>
                    <a:ext uri="{9D8B030D-6E8A-4147-A177-3AD203B41FA5}">
                      <a16:colId xmlns:a16="http://schemas.microsoft.com/office/drawing/2014/main" val="3834950887"/>
                    </a:ext>
                  </a:extLst>
                </a:gridCol>
                <a:gridCol w="534273">
                  <a:extLst>
                    <a:ext uri="{9D8B030D-6E8A-4147-A177-3AD203B41FA5}">
                      <a16:colId xmlns:a16="http://schemas.microsoft.com/office/drawing/2014/main" val="71232745"/>
                    </a:ext>
                  </a:extLst>
                </a:gridCol>
                <a:gridCol w="534273">
                  <a:extLst>
                    <a:ext uri="{9D8B030D-6E8A-4147-A177-3AD203B41FA5}">
                      <a16:colId xmlns:a16="http://schemas.microsoft.com/office/drawing/2014/main" val="519402208"/>
                    </a:ext>
                  </a:extLst>
                </a:gridCol>
                <a:gridCol w="534273">
                  <a:extLst>
                    <a:ext uri="{9D8B030D-6E8A-4147-A177-3AD203B41FA5}">
                      <a16:colId xmlns:a16="http://schemas.microsoft.com/office/drawing/2014/main" val="916628707"/>
                    </a:ext>
                  </a:extLst>
                </a:gridCol>
                <a:gridCol w="534273">
                  <a:extLst>
                    <a:ext uri="{9D8B030D-6E8A-4147-A177-3AD203B41FA5}">
                      <a16:colId xmlns:a16="http://schemas.microsoft.com/office/drawing/2014/main" val="2593637858"/>
                    </a:ext>
                  </a:extLst>
                </a:gridCol>
                <a:gridCol w="534273">
                  <a:extLst>
                    <a:ext uri="{9D8B030D-6E8A-4147-A177-3AD203B41FA5}">
                      <a16:colId xmlns:a16="http://schemas.microsoft.com/office/drawing/2014/main" val="3422283632"/>
                    </a:ext>
                  </a:extLst>
                </a:gridCol>
                <a:gridCol w="534273">
                  <a:extLst>
                    <a:ext uri="{9D8B030D-6E8A-4147-A177-3AD203B41FA5}">
                      <a16:colId xmlns:a16="http://schemas.microsoft.com/office/drawing/2014/main" val="2075840931"/>
                    </a:ext>
                  </a:extLst>
                </a:gridCol>
                <a:gridCol w="534273">
                  <a:extLst>
                    <a:ext uri="{9D8B030D-6E8A-4147-A177-3AD203B41FA5}">
                      <a16:colId xmlns:a16="http://schemas.microsoft.com/office/drawing/2014/main" val="1439863415"/>
                    </a:ext>
                  </a:extLst>
                </a:gridCol>
                <a:gridCol w="534273">
                  <a:extLst>
                    <a:ext uri="{9D8B030D-6E8A-4147-A177-3AD203B41FA5}">
                      <a16:colId xmlns:a16="http://schemas.microsoft.com/office/drawing/2014/main" val="3541669074"/>
                    </a:ext>
                  </a:extLst>
                </a:gridCol>
                <a:gridCol w="534273">
                  <a:extLst>
                    <a:ext uri="{9D8B030D-6E8A-4147-A177-3AD203B41FA5}">
                      <a16:colId xmlns:a16="http://schemas.microsoft.com/office/drawing/2014/main" val="2083295290"/>
                    </a:ext>
                  </a:extLst>
                </a:gridCol>
              </a:tblGrid>
              <a:tr h="321336">
                <a:tc>
                  <a:txBody>
                    <a:bodyPr/>
                    <a:lstStyle/>
                    <a:p>
                      <a:r>
                        <a:rPr lang="en-US" sz="1050" dirty="0"/>
                        <a:t>Core Steps</a:t>
                      </a:r>
                    </a:p>
                  </a:txBody>
                  <a:tcPr anchor="ctr"/>
                </a:tc>
                <a:tc>
                  <a:txBody>
                    <a:bodyPr/>
                    <a:lstStyle/>
                    <a:p>
                      <a:pPr algn="ctr"/>
                      <a:r>
                        <a:rPr lang="en-US" sz="1050" dirty="0"/>
                        <a:t>1</a:t>
                      </a:r>
                    </a:p>
                  </a:txBody>
                  <a:tcPr anchor="ctr"/>
                </a:tc>
                <a:tc>
                  <a:txBody>
                    <a:bodyPr/>
                    <a:lstStyle/>
                    <a:p>
                      <a:pPr algn="ctr"/>
                      <a:r>
                        <a:rPr lang="en-US" sz="1050" dirty="0"/>
                        <a:t>2</a:t>
                      </a:r>
                    </a:p>
                  </a:txBody>
                  <a:tcPr anchor="ctr"/>
                </a:tc>
                <a:tc>
                  <a:txBody>
                    <a:bodyPr/>
                    <a:lstStyle/>
                    <a:p>
                      <a:pPr algn="ctr"/>
                      <a:r>
                        <a:rPr lang="en-US" sz="1050" dirty="0"/>
                        <a:t>3</a:t>
                      </a:r>
                    </a:p>
                  </a:txBody>
                  <a:tcPr anchor="ctr"/>
                </a:tc>
                <a:tc>
                  <a:txBody>
                    <a:bodyPr/>
                    <a:lstStyle/>
                    <a:p>
                      <a:pPr algn="ctr"/>
                      <a:r>
                        <a:rPr lang="en-US" sz="1050" dirty="0"/>
                        <a:t>4</a:t>
                      </a:r>
                    </a:p>
                  </a:txBody>
                  <a:tcPr anchor="ctr"/>
                </a:tc>
                <a:tc>
                  <a:txBody>
                    <a:bodyPr/>
                    <a:lstStyle/>
                    <a:p>
                      <a:pPr algn="ctr"/>
                      <a:r>
                        <a:rPr lang="en-US" sz="1050" dirty="0"/>
                        <a:t>5</a:t>
                      </a:r>
                    </a:p>
                  </a:txBody>
                  <a:tcPr anchor="ctr"/>
                </a:tc>
                <a:tc>
                  <a:txBody>
                    <a:bodyPr/>
                    <a:lstStyle/>
                    <a:p>
                      <a:pPr algn="ctr"/>
                      <a:r>
                        <a:rPr lang="en-US" sz="1050" dirty="0"/>
                        <a:t>6</a:t>
                      </a:r>
                    </a:p>
                  </a:txBody>
                  <a:tcPr anchor="ctr"/>
                </a:tc>
                <a:tc>
                  <a:txBody>
                    <a:bodyPr/>
                    <a:lstStyle/>
                    <a:p>
                      <a:pPr algn="ctr"/>
                      <a:r>
                        <a:rPr lang="en-US" sz="1050" dirty="0"/>
                        <a:t>7</a:t>
                      </a:r>
                    </a:p>
                  </a:txBody>
                  <a:tcPr anchor="ctr"/>
                </a:tc>
                <a:tc>
                  <a:txBody>
                    <a:bodyPr/>
                    <a:lstStyle/>
                    <a:p>
                      <a:pPr algn="ctr"/>
                      <a:r>
                        <a:rPr lang="en-US" sz="1050" dirty="0"/>
                        <a:t>8</a:t>
                      </a:r>
                    </a:p>
                  </a:txBody>
                  <a:tcPr anchor="ctr"/>
                </a:tc>
                <a:tc>
                  <a:txBody>
                    <a:bodyPr/>
                    <a:lstStyle/>
                    <a:p>
                      <a:pPr algn="ctr"/>
                      <a:r>
                        <a:rPr lang="en-US" sz="1050" dirty="0"/>
                        <a:t>9</a:t>
                      </a:r>
                    </a:p>
                  </a:txBody>
                  <a:tcPr anchor="ctr"/>
                </a:tc>
                <a:tc>
                  <a:txBody>
                    <a:bodyPr/>
                    <a:lstStyle/>
                    <a:p>
                      <a:pPr algn="ctr"/>
                      <a:r>
                        <a:rPr lang="en-US" sz="1050" dirty="0"/>
                        <a:t>10</a:t>
                      </a:r>
                    </a:p>
                  </a:txBody>
                  <a:tcPr anchor="ctr"/>
                </a:tc>
                <a:tc>
                  <a:txBody>
                    <a:bodyPr/>
                    <a:lstStyle/>
                    <a:p>
                      <a:pPr algn="ctr"/>
                      <a:r>
                        <a:rPr lang="en-US" sz="1050" dirty="0"/>
                        <a:t>11</a:t>
                      </a:r>
                    </a:p>
                  </a:txBody>
                  <a:tcPr anchor="ctr"/>
                </a:tc>
                <a:tc>
                  <a:txBody>
                    <a:bodyPr/>
                    <a:lstStyle/>
                    <a:p>
                      <a:pPr algn="ctr"/>
                      <a:r>
                        <a:rPr lang="en-US" sz="1050" dirty="0"/>
                        <a:t>12</a:t>
                      </a:r>
                    </a:p>
                  </a:txBody>
                  <a:tcPr anchor="ctr"/>
                </a:tc>
                <a:extLst>
                  <a:ext uri="{0D108BD9-81ED-4DB2-BD59-A6C34878D82A}">
                    <a16:rowId xmlns:a16="http://schemas.microsoft.com/office/drawing/2014/main" val="1895005450"/>
                  </a:ext>
                </a:extLst>
              </a:tr>
              <a:tr h="321336">
                <a:tc>
                  <a:txBody>
                    <a:bodyPr/>
                    <a:lstStyle/>
                    <a:p>
                      <a:r>
                        <a:rPr lang="en-US" sz="1050" dirty="0"/>
                        <a:t>Basic Work Flow</a:t>
                      </a:r>
                    </a:p>
                  </a:txBody>
                  <a:tcPr anchor="ctr"/>
                </a:tc>
                <a:tc>
                  <a:txBody>
                    <a:bodyPr/>
                    <a:lstStyle/>
                    <a:p>
                      <a:pPr algn="ctr"/>
                      <a:r>
                        <a:rPr lang="en-US" sz="1050" dirty="0"/>
                        <a:t>x</a:t>
                      </a:r>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extLst>
                  <a:ext uri="{0D108BD9-81ED-4DB2-BD59-A6C34878D82A}">
                    <a16:rowId xmlns:a16="http://schemas.microsoft.com/office/drawing/2014/main" val="3136552351"/>
                  </a:ext>
                </a:extLst>
              </a:tr>
              <a:tr h="321336">
                <a:tc>
                  <a:txBody>
                    <a:bodyPr/>
                    <a:lstStyle/>
                    <a:p>
                      <a:r>
                        <a:rPr lang="en-US" sz="1050" dirty="0"/>
                        <a:t>Use Case Work Flow 1</a:t>
                      </a:r>
                    </a:p>
                  </a:txBody>
                  <a:tcPr anchor="ctr"/>
                </a:tc>
                <a:tc>
                  <a:txBody>
                    <a:bodyPr/>
                    <a:lstStyle/>
                    <a:p>
                      <a:pPr algn="ctr"/>
                      <a:endParaRPr lang="en-US" sz="1050" dirty="0"/>
                    </a:p>
                  </a:txBody>
                  <a:tcPr anchor="ctr"/>
                </a:tc>
                <a:tc>
                  <a:txBody>
                    <a:bodyPr/>
                    <a:lstStyle/>
                    <a:p>
                      <a:pPr algn="ctr"/>
                      <a:r>
                        <a:rPr lang="en-US" sz="1050" dirty="0"/>
                        <a:t>x</a:t>
                      </a:r>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extLst>
                  <a:ext uri="{0D108BD9-81ED-4DB2-BD59-A6C34878D82A}">
                    <a16:rowId xmlns:a16="http://schemas.microsoft.com/office/drawing/2014/main" val="2399569431"/>
                  </a:ext>
                </a:extLst>
              </a:tr>
              <a:tr h="321336">
                <a:tc>
                  <a:txBody>
                    <a:bodyPr/>
                    <a:lstStyle/>
                    <a:p>
                      <a:r>
                        <a:rPr lang="en-US" sz="1050" dirty="0"/>
                        <a:t>Use Case Work Flow 2</a:t>
                      </a:r>
                    </a:p>
                  </a:txBody>
                  <a:tcPr anchor="ctr"/>
                </a:tc>
                <a:tc>
                  <a:txBody>
                    <a:bodyPr/>
                    <a:lstStyle/>
                    <a:p>
                      <a:pPr algn="ctr"/>
                      <a:endParaRPr lang="en-US" sz="1050"/>
                    </a:p>
                  </a:txBody>
                  <a:tcPr anchor="ctr"/>
                </a:tc>
                <a:tc>
                  <a:txBody>
                    <a:bodyPr/>
                    <a:lstStyle/>
                    <a:p>
                      <a:pPr algn="ctr"/>
                      <a:endParaRPr lang="en-US" sz="1050" dirty="0"/>
                    </a:p>
                  </a:txBody>
                  <a:tcPr anchor="ctr"/>
                </a:tc>
                <a:tc>
                  <a:txBody>
                    <a:bodyPr/>
                    <a:lstStyle/>
                    <a:p>
                      <a:pPr algn="ctr"/>
                      <a:r>
                        <a:rPr lang="en-US" sz="1050" dirty="0"/>
                        <a:t>x</a:t>
                      </a:r>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extLst>
                  <a:ext uri="{0D108BD9-81ED-4DB2-BD59-A6C34878D82A}">
                    <a16:rowId xmlns:a16="http://schemas.microsoft.com/office/drawing/2014/main" val="2866852657"/>
                  </a:ext>
                </a:extLst>
              </a:tr>
              <a:tr h="321336">
                <a:tc>
                  <a:txBody>
                    <a:bodyPr/>
                    <a:lstStyle/>
                    <a:p>
                      <a:r>
                        <a:rPr lang="en-US" sz="1050" dirty="0"/>
                        <a:t>Use Case Work Flow 3</a:t>
                      </a:r>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dirty="0"/>
                    </a:p>
                  </a:txBody>
                  <a:tcPr anchor="ctr"/>
                </a:tc>
                <a:tc>
                  <a:txBody>
                    <a:bodyPr/>
                    <a:lstStyle/>
                    <a:p>
                      <a:pPr algn="ctr"/>
                      <a:r>
                        <a:rPr lang="en-US" sz="1050" dirty="0"/>
                        <a:t>x</a:t>
                      </a:r>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extLst>
                  <a:ext uri="{0D108BD9-81ED-4DB2-BD59-A6C34878D82A}">
                    <a16:rowId xmlns:a16="http://schemas.microsoft.com/office/drawing/2014/main" val="3435978327"/>
                  </a:ext>
                </a:extLst>
              </a:tr>
              <a:tr h="321336">
                <a:tc>
                  <a:txBody>
                    <a:bodyPr/>
                    <a:lstStyle/>
                    <a:p>
                      <a:r>
                        <a:rPr lang="en-US" sz="1050" dirty="0"/>
                        <a:t>Use Case Work Flow 4</a:t>
                      </a:r>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dirty="0"/>
                    </a:p>
                  </a:txBody>
                  <a:tcPr anchor="ctr"/>
                </a:tc>
                <a:tc>
                  <a:txBody>
                    <a:bodyPr/>
                    <a:lstStyle/>
                    <a:p>
                      <a:pPr algn="ctr"/>
                      <a:r>
                        <a:rPr lang="en-US" sz="1050" dirty="0"/>
                        <a:t>x</a:t>
                      </a:r>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extLst>
                  <a:ext uri="{0D108BD9-81ED-4DB2-BD59-A6C34878D82A}">
                    <a16:rowId xmlns:a16="http://schemas.microsoft.com/office/drawing/2014/main" val="3994893818"/>
                  </a:ext>
                </a:extLst>
              </a:tr>
              <a:tr h="321336">
                <a:tc>
                  <a:txBody>
                    <a:bodyPr/>
                    <a:lstStyle/>
                    <a:p>
                      <a:r>
                        <a:rPr lang="en-US" sz="1050" dirty="0"/>
                        <a:t>Use Case Work Flow 5</a:t>
                      </a:r>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dirty="0"/>
                    </a:p>
                  </a:txBody>
                  <a:tcPr anchor="ctr"/>
                </a:tc>
                <a:tc>
                  <a:txBody>
                    <a:bodyPr/>
                    <a:lstStyle/>
                    <a:p>
                      <a:pPr algn="ctr"/>
                      <a:r>
                        <a:rPr lang="en-US" sz="1050" dirty="0"/>
                        <a:t>x</a:t>
                      </a:r>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dirty="0"/>
                    </a:p>
                  </a:txBody>
                  <a:tcPr anchor="ctr"/>
                </a:tc>
                <a:extLst>
                  <a:ext uri="{0D108BD9-81ED-4DB2-BD59-A6C34878D82A}">
                    <a16:rowId xmlns:a16="http://schemas.microsoft.com/office/drawing/2014/main" val="2529882556"/>
                  </a:ext>
                </a:extLst>
              </a:tr>
              <a:tr h="321336">
                <a:tc>
                  <a:txBody>
                    <a:bodyPr/>
                    <a:lstStyle/>
                    <a:p>
                      <a:r>
                        <a:rPr lang="en-US" sz="1050" dirty="0"/>
                        <a:t>Integration Strategy</a:t>
                      </a:r>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r>
                        <a:rPr lang="en-US" sz="1050" dirty="0"/>
                        <a:t>x</a:t>
                      </a:r>
                    </a:p>
                  </a:txBody>
                  <a:tcPr anchor="ctr"/>
                </a:tc>
                <a:tc>
                  <a:txBody>
                    <a:bodyPr/>
                    <a:lstStyle/>
                    <a:p>
                      <a:pPr algn="ctr"/>
                      <a:r>
                        <a:rPr lang="en-US" sz="1050" dirty="0"/>
                        <a:t>x</a:t>
                      </a:r>
                    </a:p>
                  </a:txBody>
                  <a:tcPr anchor="ctr"/>
                </a:tc>
                <a:tc>
                  <a:txBody>
                    <a:bodyPr/>
                    <a:lstStyle/>
                    <a:p>
                      <a:pPr algn="ctr"/>
                      <a:endParaRPr lang="en-US" sz="1050" dirty="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extLst>
                  <a:ext uri="{0D108BD9-81ED-4DB2-BD59-A6C34878D82A}">
                    <a16:rowId xmlns:a16="http://schemas.microsoft.com/office/drawing/2014/main" val="390068087"/>
                  </a:ext>
                </a:extLst>
              </a:tr>
              <a:tr h="321336">
                <a:tc>
                  <a:txBody>
                    <a:bodyPr/>
                    <a:lstStyle/>
                    <a:p>
                      <a:r>
                        <a:rPr lang="en-US" sz="1050" dirty="0"/>
                        <a:t>Screen &amp; Flow </a:t>
                      </a:r>
                      <a:r>
                        <a:rPr lang="en-US" sz="1050" dirty="0" err="1"/>
                        <a:t>Moqups</a:t>
                      </a: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r>
                        <a:rPr lang="en-US" sz="1050" dirty="0"/>
                        <a:t>x</a:t>
                      </a:r>
                    </a:p>
                  </a:txBody>
                  <a:tcPr anchor="ctr"/>
                </a:tc>
                <a:tc>
                  <a:txBody>
                    <a:bodyPr/>
                    <a:lstStyle/>
                    <a:p>
                      <a:pPr algn="ctr"/>
                      <a:r>
                        <a:rPr lang="en-US" sz="1050" dirty="0"/>
                        <a:t>x</a:t>
                      </a:r>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algn="ctr"/>
                      <a:endParaRPr lang="en-US" sz="1050"/>
                    </a:p>
                  </a:txBody>
                  <a:tcPr anchor="ctr"/>
                </a:tc>
                <a:extLst>
                  <a:ext uri="{0D108BD9-81ED-4DB2-BD59-A6C34878D82A}">
                    <a16:rowId xmlns:a16="http://schemas.microsoft.com/office/drawing/2014/main" val="2269245125"/>
                  </a:ext>
                </a:extLst>
              </a:tr>
              <a:tr h="321336">
                <a:tc>
                  <a:txBody>
                    <a:bodyPr/>
                    <a:lstStyle/>
                    <a:p>
                      <a:r>
                        <a:rPr lang="en-US" sz="1050" dirty="0"/>
                        <a:t>Integration</a:t>
                      </a:r>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r>
                        <a:rPr lang="en-US" sz="1050" dirty="0"/>
                        <a:t>x</a:t>
                      </a:r>
                    </a:p>
                  </a:txBody>
                  <a:tcPr anchor="ctr"/>
                </a:tc>
                <a:tc>
                  <a:txBody>
                    <a:bodyPr/>
                    <a:lstStyle/>
                    <a:p>
                      <a:pPr algn="ctr"/>
                      <a:r>
                        <a:rPr lang="en-US" sz="1050" dirty="0"/>
                        <a:t>x</a:t>
                      </a:r>
                    </a:p>
                  </a:txBody>
                  <a:tcPr anchor="ctr"/>
                </a:tc>
                <a:tc>
                  <a:txBody>
                    <a:bodyPr/>
                    <a:lstStyle/>
                    <a:p>
                      <a:pPr algn="ctr"/>
                      <a:r>
                        <a:rPr lang="en-US" sz="1050" dirty="0"/>
                        <a:t>x</a:t>
                      </a:r>
                    </a:p>
                  </a:txBody>
                  <a:tcPr anchor="ctr"/>
                </a:tc>
                <a:tc>
                  <a:txBody>
                    <a:bodyPr/>
                    <a:lstStyle/>
                    <a:p>
                      <a:pPr algn="ctr"/>
                      <a:endParaRPr lang="en-US" sz="1050" dirty="0"/>
                    </a:p>
                  </a:txBody>
                  <a:tcPr anchor="ctr"/>
                </a:tc>
                <a:tc>
                  <a:txBody>
                    <a:bodyPr/>
                    <a:lstStyle/>
                    <a:p>
                      <a:pPr algn="ctr"/>
                      <a:endParaRPr lang="en-US" sz="1050" dirty="0"/>
                    </a:p>
                  </a:txBody>
                  <a:tcPr anchor="ctr"/>
                </a:tc>
                <a:extLst>
                  <a:ext uri="{0D108BD9-81ED-4DB2-BD59-A6C34878D82A}">
                    <a16:rowId xmlns:a16="http://schemas.microsoft.com/office/drawing/2014/main" val="3232229680"/>
                  </a:ext>
                </a:extLst>
              </a:tr>
              <a:tr h="321336">
                <a:tc>
                  <a:txBody>
                    <a:bodyPr/>
                    <a:lstStyle/>
                    <a:p>
                      <a:r>
                        <a:rPr lang="en-US" sz="1050" dirty="0"/>
                        <a:t>Testing</a:t>
                      </a:r>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r>
                        <a:rPr lang="en-US" sz="1050" dirty="0"/>
                        <a:t>x</a:t>
                      </a:r>
                    </a:p>
                  </a:txBody>
                  <a:tcPr anchor="ctr"/>
                </a:tc>
                <a:tc>
                  <a:txBody>
                    <a:bodyPr/>
                    <a:lstStyle/>
                    <a:p>
                      <a:pPr algn="ctr"/>
                      <a:r>
                        <a:rPr lang="en-US" sz="1050" dirty="0"/>
                        <a:t>x</a:t>
                      </a:r>
                    </a:p>
                  </a:txBody>
                  <a:tcPr anchor="ctr"/>
                </a:tc>
                <a:tc>
                  <a:txBody>
                    <a:bodyPr/>
                    <a:lstStyle/>
                    <a:p>
                      <a:pPr algn="ctr"/>
                      <a:endParaRPr lang="en-US" sz="1050" dirty="0"/>
                    </a:p>
                  </a:txBody>
                  <a:tcPr anchor="ctr"/>
                </a:tc>
                <a:extLst>
                  <a:ext uri="{0D108BD9-81ED-4DB2-BD59-A6C34878D82A}">
                    <a16:rowId xmlns:a16="http://schemas.microsoft.com/office/drawing/2014/main" val="1171397856"/>
                  </a:ext>
                </a:extLst>
              </a:tr>
              <a:tr h="321336">
                <a:tc>
                  <a:txBody>
                    <a:bodyPr/>
                    <a:lstStyle/>
                    <a:p>
                      <a:r>
                        <a:rPr lang="en-US" sz="1050" dirty="0"/>
                        <a:t>Release</a:t>
                      </a:r>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r>
                        <a:rPr lang="en-US" sz="1050" dirty="0"/>
                        <a:t>x</a:t>
                      </a:r>
                    </a:p>
                  </a:txBody>
                  <a:tcPr anchor="ctr"/>
                </a:tc>
                <a:extLst>
                  <a:ext uri="{0D108BD9-81ED-4DB2-BD59-A6C34878D82A}">
                    <a16:rowId xmlns:a16="http://schemas.microsoft.com/office/drawing/2014/main" val="3864815596"/>
                  </a:ext>
                </a:extLst>
              </a:tr>
            </a:tbl>
          </a:graphicData>
        </a:graphic>
      </p:graphicFrame>
      <p:sp>
        <p:nvSpPr>
          <p:cNvPr id="4" name="Title 3">
            <a:extLst>
              <a:ext uri="{FF2B5EF4-FFF2-40B4-BE49-F238E27FC236}">
                <a16:creationId xmlns:a16="http://schemas.microsoft.com/office/drawing/2014/main" id="{FB5A3C70-6895-674D-8DA3-7EF312F43B88}"/>
              </a:ext>
            </a:extLst>
          </p:cNvPr>
          <p:cNvSpPr>
            <a:spLocks noGrp="1"/>
          </p:cNvSpPr>
          <p:nvPr>
            <p:ph type="title"/>
          </p:nvPr>
        </p:nvSpPr>
        <p:spPr/>
        <p:txBody>
          <a:bodyPr/>
          <a:lstStyle/>
          <a:p>
            <a:r>
              <a:rPr lang="en-US" dirty="0"/>
              <a:t>Typical Implementation Flow</a:t>
            </a:r>
          </a:p>
        </p:txBody>
      </p:sp>
      <p:sp>
        <p:nvSpPr>
          <p:cNvPr id="6" name="Text Placeholder 5">
            <a:extLst>
              <a:ext uri="{FF2B5EF4-FFF2-40B4-BE49-F238E27FC236}">
                <a16:creationId xmlns:a16="http://schemas.microsoft.com/office/drawing/2014/main" id="{08A829E6-0216-414A-9B07-ACF1DA3B71E9}"/>
              </a:ext>
            </a:extLst>
          </p:cNvPr>
          <p:cNvSpPr>
            <a:spLocks noGrp="1"/>
          </p:cNvSpPr>
          <p:nvPr>
            <p:ph type="body" sz="quarter" idx="11"/>
          </p:nvPr>
        </p:nvSpPr>
        <p:spPr/>
        <p:txBody>
          <a:bodyPr/>
          <a:lstStyle/>
          <a:p>
            <a:r>
              <a:rPr lang="en-US" dirty="0"/>
              <a:t>Less WF = Less Time</a:t>
            </a:r>
          </a:p>
        </p:txBody>
      </p:sp>
    </p:spTree>
    <p:extLst>
      <p:ext uri="{BB962C8B-B14F-4D97-AF65-F5344CB8AC3E}">
        <p14:creationId xmlns:p14="http://schemas.microsoft.com/office/powerpoint/2010/main" val="3602457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Tree>
    <p:extLst>
      <p:ext uri="{BB962C8B-B14F-4D97-AF65-F5344CB8AC3E}">
        <p14:creationId xmlns:p14="http://schemas.microsoft.com/office/powerpoint/2010/main" val="37620639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861932" y="814157"/>
            <a:ext cx="4840213" cy="1953451"/>
          </a:xfrm>
        </p:spPr>
        <p:txBody>
          <a:bodyPr/>
          <a:lstStyle/>
          <a:p>
            <a:pPr marL="228600" indent="-228600">
              <a:lnSpc>
                <a:spcPts val="1700"/>
              </a:lnSpc>
              <a:spcAft>
                <a:spcPts val="500"/>
              </a:spcAft>
              <a:buNone/>
            </a:pPr>
            <a:r>
              <a:rPr lang="en-US" sz="1400" b="1" dirty="0">
                <a:solidFill>
                  <a:srgbClr val="8CA621"/>
                </a:solidFill>
              </a:rPr>
              <a:t>Key Strategic Items </a:t>
            </a:r>
            <a:r>
              <a:rPr lang="mr-IN" sz="1400" b="1" dirty="0">
                <a:solidFill>
                  <a:srgbClr val="8CA621"/>
                </a:solidFill>
              </a:rPr>
              <a:t>…</a:t>
            </a:r>
            <a:r>
              <a:rPr lang="en-US" sz="1400" b="1" dirty="0">
                <a:solidFill>
                  <a:srgbClr val="8CA621"/>
                </a:solidFill>
              </a:rPr>
              <a:t> </a:t>
            </a:r>
            <a:endParaRPr lang="en-US" sz="1400" dirty="0">
              <a:solidFill>
                <a:srgbClr val="8CA621"/>
              </a:solidFill>
            </a:endParaRPr>
          </a:p>
          <a:p>
            <a:pPr marL="228600" indent="-228600">
              <a:lnSpc>
                <a:spcPts val="1700"/>
              </a:lnSpc>
              <a:spcAft>
                <a:spcPts val="500"/>
              </a:spcAft>
              <a:buFont typeface="+mj-lt"/>
              <a:buAutoNum type="arabicPeriod"/>
            </a:pPr>
            <a:r>
              <a:rPr lang="en-US" sz="1200" dirty="0">
                <a:solidFill>
                  <a:srgbClr val="636361"/>
                </a:solidFill>
              </a:rPr>
              <a:t>Define a vision and governance processes to improve visibility</a:t>
            </a:r>
          </a:p>
          <a:p>
            <a:pPr marL="228600" indent="-228600">
              <a:lnSpc>
                <a:spcPts val="1700"/>
              </a:lnSpc>
              <a:spcAft>
                <a:spcPts val="500"/>
              </a:spcAft>
              <a:buFont typeface="+mj-lt"/>
              <a:buAutoNum type="arabicPeriod"/>
            </a:pPr>
            <a:r>
              <a:rPr lang="en-US" sz="1200" dirty="0">
                <a:solidFill>
                  <a:srgbClr val="636361"/>
                </a:solidFill>
              </a:rPr>
              <a:t>Better cross-functional alignment between sales &amp; marketing</a:t>
            </a:r>
          </a:p>
          <a:p>
            <a:pPr marL="228600" indent="-228600">
              <a:lnSpc>
                <a:spcPts val="1700"/>
              </a:lnSpc>
              <a:spcAft>
                <a:spcPts val="500"/>
              </a:spcAft>
              <a:buFont typeface="+mj-lt"/>
              <a:buAutoNum type="arabicPeriod"/>
            </a:pPr>
            <a:r>
              <a:rPr lang="en-US" sz="1200" dirty="0">
                <a:solidFill>
                  <a:srgbClr val="636361"/>
                </a:solidFill>
              </a:rPr>
              <a:t>Baseline current performance and identify key revenue drivers</a:t>
            </a:r>
          </a:p>
          <a:p>
            <a:pPr marL="228600" indent="-228600">
              <a:lnSpc>
                <a:spcPts val="1700"/>
              </a:lnSpc>
              <a:spcAft>
                <a:spcPts val="500"/>
              </a:spcAft>
              <a:buFont typeface="+mj-lt"/>
              <a:buAutoNum type="arabicPeriod"/>
            </a:pPr>
            <a:r>
              <a:rPr lang="en-US" sz="1200" dirty="0">
                <a:solidFill>
                  <a:srgbClr val="636361"/>
                </a:solidFill>
              </a:rPr>
              <a:t>Criteria for capturing, tracking and measuring partner performance</a:t>
            </a:r>
          </a:p>
          <a:p>
            <a:pPr marL="228600" indent="-228600">
              <a:lnSpc>
                <a:spcPts val="1700"/>
              </a:lnSpc>
              <a:spcAft>
                <a:spcPts val="500"/>
              </a:spcAft>
              <a:buFont typeface="+mj-lt"/>
              <a:buAutoNum type="arabicPeriod"/>
            </a:pPr>
            <a:r>
              <a:rPr lang="en-US" sz="1200" dirty="0">
                <a:solidFill>
                  <a:srgbClr val="636361"/>
                </a:solidFill>
              </a:rPr>
              <a:t>Mitigate risks manage via SLAs and lead acceptance criteria</a:t>
            </a:r>
            <a:endParaRPr lang="en-US" sz="1200" dirty="0"/>
          </a:p>
          <a:p>
            <a:endParaRPr lang="en-US" sz="1200" dirty="0"/>
          </a:p>
          <a:p>
            <a:endParaRPr lang="en-US" sz="1200" dirty="0"/>
          </a:p>
          <a:p>
            <a:endParaRPr lang="en-US" sz="1200" dirty="0"/>
          </a:p>
          <a:p>
            <a:pPr lvl="2"/>
            <a:endParaRPr lang="en-US" sz="1200" dirty="0"/>
          </a:p>
        </p:txBody>
      </p:sp>
      <p:sp>
        <p:nvSpPr>
          <p:cNvPr id="4" name="Text Placeholder 3"/>
          <p:cNvSpPr>
            <a:spLocks noGrp="1"/>
          </p:cNvSpPr>
          <p:nvPr>
            <p:ph type="body" sz="quarter" idx="11"/>
          </p:nvPr>
        </p:nvSpPr>
        <p:spPr>
          <a:xfrm>
            <a:off x="993371" y="181930"/>
            <a:ext cx="3487190" cy="27699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6Ps Overview</a:t>
            </a:r>
          </a:p>
        </p:txBody>
      </p:sp>
      <p:sp>
        <p:nvSpPr>
          <p:cNvPr id="2" name="Triangle 1"/>
          <p:cNvSpPr/>
          <p:nvPr/>
        </p:nvSpPr>
        <p:spPr>
          <a:xfrm rot="5400000">
            <a:off x="435147" y="783122"/>
            <a:ext cx="493183" cy="269186"/>
          </a:xfrm>
          <a:prstGeom prst="triangle">
            <a:avLst/>
          </a:prstGeom>
          <a:solidFill>
            <a:srgbClr val="8CA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27" name="Triangle 26"/>
          <p:cNvSpPr/>
          <p:nvPr/>
        </p:nvSpPr>
        <p:spPr>
          <a:xfrm rot="5400000">
            <a:off x="443736" y="2742928"/>
            <a:ext cx="476005" cy="269186"/>
          </a:xfrm>
          <a:prstGeom prst="triangle">
            <a:avLst/>
          </a:prstGeom>
          <a:solidFill>
            <a:srgbClr val="00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26" name="Content Placeholder 4"/>
          <p:cNvSpPr>
            <a:spLocks noGrp="1"/>
          </p:cNvSpPr>
          <p:nvPr>
            <p:ph sz="quarter" idx="14"/>
          </p:nvPr>
        </p:nvSpPr>
        <p:spPr>
          <a:xfrm>
            <a:off x="865408" y="2778453"/>
            <a:ext cx="4840213" cy="1766212"/>
          </a:xfrm>
        </p:spPr>
        <p:txBody>
          <a:bodyPr/>
          <a:lstStyle/>
          <a:p>
            <a:pPr marL="228600" indent="-228600">
              <a:lnSpc>
                <a:spcPts val="1700"/>
              </a:lnSpc>
              <a:spcAft>
                <a:spcPts val="500"/>
              </a:spcAft>
              <a:buNone/>
            </a:pPr>
            <a:r>
              <a:rPr lang="en-US" sz="1400" b="1" dirty="0">
                <a:solidFill>
                  <a:srgbClr val="00BCFF"/>
                </a:solidFill>
              </a:rPr>
              <a:t>Now I will show you how to drive this tactically </a:t>
            </a:r>
            <a:r>
              <a:rPr lang="mr-IN" sz="1400" b="1" dirty="0">
                <a:solidFill>
                  <a:srgbClr val="00BCFF"/>
                </a:solidFill>
              </a:rPr>
              <a:t>…</a:t>
            </a:r>
            <a:endParaRPr lang="en-US" sz="1400" dirty="0">
              <a:solidFill>
                <a:srgbClr val="00BCFF"/>
              </a:solidFill>
            </a:endParaRPr>
          </a:p>
          <a:p>
            <a:pPr marL="228600" indent="-228600">
              <a:lnSpc>
                <a:spcPts val="1700"/>
              </a:lnSpc>
              <a:spcAft>
                <a:spcPts val="500"/>
              </a:spcAft>
              <a:buFont typeface="+mj-lt"/>
              <a:buAutoNum type="arabicPeriod"/>
            </a:pPr>
            <a:r>
              <a:rPr lang="en-US" sz="1200" b="1" u="sng" dirty="0">
                <a:solidFill>
                  <a:srgbClr val="636361"/>
                </a:solidFill>
              </a:rPr>
              <a:t>Policies</a:t>
            </a:r>
            <a:r>
              <a:rPr lang="en-US" sz="1200" dirty="0">
                <a:solidFill>
                  <a:srgbClr val="636361"/>
                </a:solidFill>
              </a:rPr>
              <a:t>: Partner Profiles &amp; Access Rights</a:t>
            </a:r>
          </a:p>
          <a:p>
            <a:pPr marL="228600" indent="-228600">
              <a:lnSpc>
                <a:spcPts val="1700"/>
              </a:lnSpc>
              <a:spcAft>
                <a:spcPts val="500"/>
              </a:spcAft>
              <a:buFont typeface="+mj-lt"/>
              <a:buAutoNum type="arabicPeriod"/>
            </a:pPr>
            <a:r>
              <a:rPr lang="en-US" sz="1200" b="1" u="sng" dirty="0">
                <a:solidFill>
                  <a:srgbClr val="636361"/>
                </a:solidFill>
              </a:rPr>
              <a:t>Platform</a:t>
            </a:r>
            <a:r>
              <a:rPr lang="en-US" sz="1200" dirty="0">
                <a:solidFill>
                  <a:srgbClr val="636361"/>
                </a:solidFill>
              </a:rPr>
              <a:t>: Supplier Led &amp; Partner Led</a:t>
            </a:r>
          </a:p>
          <a:p>
            <a:pPr marL="228600" indent="-228600">
              <a:lnSpc>
                <a:spcPts val="1700"/>
              </a:lnSpc>
              <a:spcAft>
                <a:spcPts val="500"/>
              </a:spcAft>
              <a:buFont typeface="+mj-lt"/>
              <a:buAutoNum type="arabicPeriod"/>
            </a:pPr>
            <a:r>
              <a:rPr lang="en-US" sz="1200" b="1" u="sng" dirty="0">
                <a:solidFill>
                  <a:srgbClr val="636361"/>
                </a:solidFill>
              </a:rPr>
              <a:t>Process</a:t>
            </a:r>
            <a:r>
              <a:rPr lang="en-US" sz="1200" dirty="0">
                <a:solidFill>
                  <a:srgbClr val="636361"/>
                </a:solidFill>
              </a:rPr>
              <a:t>: Lead Distribution &amp; Management</a:t>
            </a:r>
          </a:p>
          <a:p>
            <a:pPr marL="228600" indent="-228600">
              <a:lnSpc>
                <a:spcPts val="1700"/>
              </a:lnSpc>
              <a:spcAft>
                <a:spcPts val="500"/>
              </a:spcAft>
              <a:buFont typeface="+mj-lt"/>
              <a:buAutoNum type="arabicPeriod"/>
            </a:pPr>
            <a:r>
              <a:rPr lang="en-US" sz="1200" b="1" u="sng" dirty="0">
                <a:solidFill>
                  <a:srgbClr val="636361"/>
                </a:solidFill>
              </a:rPr>
              <a:t>People</a:t>
            </a:r>
            <a:r>
              <a:rPr lang="en-US" sz="1200" dirty="0">
                <a:solidFill>
                  <a:srgbClr val="636361"/>
                </a:solidFill>
              </a:rPr>
              <a:t>: Concierge Services</a:t>
            </a:r>
          </a:p>
          <a:p>
            <a:pPr marL="228600" indent="-228600">
              <a:lnSpc>
                <a:spcPts val="1700"/>
              </a:lnSpc>
              <a:spcAft>
                <a:spcPts val="500"/>
              </a:spcAft>
              <a:buFont typeface="+mj-lt"/>
              <a:buAutoNum type="arabicPeriod"/>
            </a:pPr>
            <a:r>
              <a:rPr lang="en-US" sz="1200" b="1" u="sng" dirty="0">
                <a:solidFill>
                  <a:srgbClr val="636361"/>
                </a:solidFill>
              </a:rPr>
              <a:t>Programs</a:t>
            </a:r>
            <a:r>
              <a:rPr lang="en-US" sz="1200" dirty="0">
                <a:solidFill>
                  <a:srgbClr val="636361"/>
                </a:solidFill>
              </a:rPr>
              <a:t>: Marketing &amp; Sales Incentives</a:t>
            </a:r>
          </a:p>
          <a:p>
            <a:pPr marL="228600" indent="-228600">
              <a:lnSpc>
                <a:spcPts val="1700"/>
              </a:lnSpc>
              <a:spcAft>
                <a:spcPts val="500"/>
              </a:spcAft>
              <a:buFont typeface="+mj-lt"/>
              <a:buAutoNum type="arabicPeriod"/>
            </a:pPr>
            <a:r>
              <a:rPr lang="en-US" sz="1200" b="1" u="sng" dirty="0">
                <a:solidFill>
                  <a:srgbClr val="636361"/>
                </a:solidFill>
              </a:rPr>
              <a:t>Performance</a:t>
            </a:r>
            <a:r>
              <a:rPr lang="en-US" sz="1200" dirty="0">
                <a:solidFill>
                  <a:srgbClr val="636361"/>
                </a:solidFill>
              </a:rPr>
              <a:t>: Tracking, Measuring &amp; Rewarding</a:t>
            </a:r>
            <a:endParaRPr lang="en-US" sz="1200" dirty="0"/>
          </a:p>
          <a:p>
            <a:endParaRPr lang="en-US" sz="1200" dirty="0"/>
          </a:p>
          <a:p>
            <a:endParaRPr lang="en-US" sz="1200" dirty="0"/>
          </a:p>
          <a:p>
            <a:endParaRPr lang="en-US" sz="1200" dirty="0"/>
          </a:p>
          <a:p>
            <a:pPr lvl="2"/>
            <a:endParaRPr lang="en-US" sz="1200" dirty="0"/>
          </a:p>
        </p:txBody>
      </p:sp>
    </p:spTree>
    <p:extLst>
      <p:ext uri="{BB962C8B-B14F-4D97-AF65-F5344CB8AC3E}">
        <p14:creationId xmlns:p14="http://schemas.microsoft.com/office/powerpoint/2010/main" val="23086123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7" grpId="0" animBg="1"/>
      <p:bldP spid="2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5107917" y="994990"/>
            <a:ext cx="2596896" cy="2884607"/>
          </a:xfrm>
        </p:spPr>
        <p:txBody>
          <a:bodyPr/>
          <a:lstStyle/>
          <a:p>
            <a:endParaRPr lang="en-US" dirty="0"/>
          </a:p>
          <a:p>
            <a:r>
              <a:rPr lang="en-US" dirty="0"/>
              <a:t>Varied Rules</a:t>
            </a:r>
          </a:p>
          <a:p>
            <a:pPr marL="404622" lvl="1" indent="-285750">
              <a:buFont typeface="Arial" charset="0"/>
              <a:buChar char="•"/>
            </a:pPr>
            <a:r>
              <a:rPr lang="en-US" dirty="0">
                <a:solidFill>
                  <a:srgbClr val="636361"/>
                </a:solidFill>
              </a:rPr>
              <a:t>Admin = accepts &amp; distributes</a:t>
            </a:r>
          </a:p>
          <a:p>
            <a:pPr marL="404622" lvl="1" indent="-285750">
              <a:buFont typeface="Arial" charset="0"/>
              <a:buChar char="•"/>
            </a:pPr>
            <a:r>
              <a:rPr lang="en-US" dirty="0">
                <a:solidFill>
                  <a:srgbClr val="636361"/>
                </a:solidFill>
              </a:rPr>
              <a:t>Marketing = nurtures</a:t>
            </a:r>
          </a:p>
          <a:p>
            <a:pPr marL="404622" lvl="1" indent="-285750">
              <a:buFont typeface="Arial" charset="0"/>
              <a:buChar char="•"/>
            </a:pPr>
            <a:r>
              <a:rPr lang="en-US" dirty="0">
                <a:solidFill>
                  <a:srgbClr val="636361"/>
                </a:solidFill>
              </a:rPr>
              <a:t>Sales = qualifies &amp; registers</a:t>
            </a:r>
          </a:p>
          <a:p>
            <a:pPr marL="404622" lvl="1" indent="-285750">
              <a:buFont typeface="Arial" charset="0"/>
              <a:buChar char="•"/>
            </a:pPr>
            <a:endParaRPr lang="en-US" dirty="0"/>
          </a:p>
          <a:p>
            <a:pPr marL="171450" indent="-171450"/>
            <a:r>
              <a:rPr lang="en-US" dirty="0"/>
              <a:t>Time Based Events</a:t>
            </a:r>
          </a:p>
          <a:p>
            <a:pPr marL="404622" lvl="1" indent="-285750">
              <a:buFont typeface="Arial" charset="0"/>
              <a:buChar char="•"/>
            </a:pPr>
            <a:r>
              <a:rPr lang="en-US" dirty="0">
                <a:solidFill>
                  <a:srgbClr val="636361"/>
                </a:solidFill>
              </a:rPr>
              <a:t>SMB &lt; 7 Days</a:t>
            </a:r>
          </a:p>
          <a:p>
            <a:pPr marL="404622" lvl="1" indent="-285750">
              <a:buFont typeface="Arial" charset="0"/>
              <a:buChar char="•"/>
            </a:pPr>
            <a:r>
              <a:rPr lang="en-US" dirty="0">
                <a:solidFill>
                  <a:srgbClr val="636361"/>
                </a:solidFill>
              </a:rPr>
              <a:t>Mid-Market &lt; 90 days</a:t>
            </a:r>
          </a:p>
          <a:p>
            <a:pPr marL="404622" lvl="1" indent="-285750">
              <a:buFont typeface="Arial" charset="0"/>
              <a:buChar char="•"/>
            </a:pPr>
            <a:r>
              <a:rPr lang="en-US" dirty="0">
                <a:solidFill>
                  <a:srgbClr val="636361"/>
                </a:solidFill>
              </a:rPr>
              <a:t>Enterprise &lt; 180 days</a:t>
            </a:r>
          </a:p>
        </p:txBody>
      </p:sp>
      <p:sp>
        <p:nvSpPr>
          <p:cNvPr id="6" name="Title 5"/>
          <p:cNvSpPr>
            <a:spLocks noGrp="1"/>
          </p:cNvSpPr>
          <p:nvPr>
            <p:ph type="title"/>
          </p:nvPr>
        </p:nvSpPr>
        <p:spPr/>
        <p:txBody>
          <a:bodyPr/>
          <a:lstStyle/>
          <a:p>
            <a:r>
              <a:rPr lang="en-US" dirty="0"/>
              <a:t>Channel Lead </a:t>
            </a:r>
            <a:r>
              <a:rPr lang="en-US" b="1" u="sng" dirty="0"/>
              <a:t>Policies</a:t>
            </a:r>
          </a:p>
        </p:txBody>
      </p:sp>
      <p:sp>
        <p:nvSpPr>
          <p:cNvPr id="9" name="Text Placeholder 8"/>
          <p:cNvSpPr>
            <a:spLocks noGrp="1"/>
          </p:cNvSpPr>
          <p:nvPr>
            <p:ph type="body" sz="quarter" idx="11"/>
          </p:nvPr>
        </p:nvSpPr>
        <p:spPr/>
        <p:txBody>
          <a:bodyPr/>
          <a:lstStyle/>
          <a:p>
            <a:r>
              <a:rPr lang="en-US" dirty="0"/>
              <a:t>Partner Access Rights Management</a:t>
            </a:r>
          </a:p>
        </p:txBody>
      </p:sp>
      <p:grpSp>
        <p:nvGrpSpPr>
          <p:cNvPr id="15" name="Group 14">
            <a:extLst>
              <a:ext uri="{FF2B5EF4-FFF2-40B4-BE49-F238E27FC236}">
                <a16:creationId xmlns:a16="http://schemas.microsoft.com/office/drawing/2014/main" id="{A3754B42-A1C1-1F49-837F-9C342F2F24BB}"/>
              </a:ext>
            </a:extLst>
          </p:cNvPr>
          <p:cNvGrpSpPr/>
          <p:nvPr/>
        </p:nvGrpSpPr>
        <p:grpSpPr>
          <a:xfrm>
            <a:off x="850979" y="2554298"/>
            <a:ext cx="2478372" cy="857271"/>
            <a:chOff x="850979" y="2554298"/>
            <a:chExt cx="2478372" cy="857271"/>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79" y="2862929"/>
              <a:ext cx="574766" cy="54864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768" y="2851997"/>
              <a:ext cx="409651" cy="54864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3513" y="2851997"/>
              <a:ext cx="535838" cy="548640"/>
            </a:xfrm>
            <a:prstGeom prst="rect">
              <a:avLst/>
            </a:prstGeom>
          </p:spPr>
        </p:pic>
        <p:sp>
          <p:nvSpPr>
            <p:cNvPr id="3" name="Rectangle 2">
              <a:extLst>
                <a:ext uri="{FF2B5EF4-FFF2-40B4-BE49-F238E27FC236}">
                  <a16:creationId xmlns:a16="http://schemas.microsoft.com/office/drawing/2014/main" id="{7C885922-B006-694A-B589-B3F7E02B3256}"/>
                </a:ext>
              </a:extLst>
            </p:cNvPr>
            <p:cNvSpPr/>
            <p:nvPr/>
          </p:nvSpPr>
          <p:spPr>
            <a:xfrm>
              <a:off x="1455685" y="2554298"/>
              <a:ext cx="1399593" cy="276999"/>
            </a:xfrm>
            <a:prstGeom prst="rect">
              <a:avLst/>
            </a:prstGeom>
          </p:spPr>
          <p:txBody>
            <a:bodyPr wrap="square">
              <a:spAutoFit/>
            </a:bodyPr>
            <a:lstStyle/>
            <a:p>
              <a:pPr algn="ctr"/>
              <a:r>
                <a:rPr lang="en-US" sz="1200" dirty="0">
                  <a:solidFill>
                    <a:srgbClr val="636361"/>
                  </a:solidFill>
                </a:rPr>
                <a:t>Industry vertical</a:t>
              </a:r>
              <a:endParaRPr lang="en-US" sz="1200" dirty="0"/>
            </a:p>
          </p:txBody>
        </p:sp>
      </p:grpSp>
      <p:grpSp>
        <p:nvGrpSpPr>
          <p:cNvPr id="16" name="Group 15">
            <a:extLst>
              <a:ext uri="{FF2B5EF4-FFF2-40B4-BE49-F238E27FC236}">
                <a16:creationId xmlns:a16="http://schemas.microsoft.com/office/drawing/2014/main" id="{6EA107BC-BE33-2B40-8E50-8505A04DD844}"/>
              </a:ext>
            </a:extLst>
          </p:cNvPr>
          <p:cNvGrpSpPr/>
          <p:nvPr/>
        </p:nvGrpSpPr>
        <p:grpSpPr>
          <a:xfrm>
            <a:off x="846385" y="3913387"/>
            <a:ext cx="2549549" cy="825639"/>
            <a:chOff x="846385" y="3913387"/>
            <a:chExt cx="2549549" cy="825639"/>
          </a:xfrm>
        </p:grpSpPr>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2486" y="4327546"/>
              <a:ext cx="727710" cy="27432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0295" y="4190386"/>
              <a:ext cx="515639" cy="54864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385" y="4190386"/>
              <a:ext cx="457979" cy="548640"/>
            </a:xfrm>
            <a:prstGeom prst="rect">
              <a:avLst/>
            </a:prstGeom>
          </p:spPr>
        </p:pic>
        <p:sp>
          <p:nvSpPr>
            <p:cNvPr id="4" name="Rectangle 3">
              <a:extLst>
                <a:ext uri="{FF2B5EF4-FFF2-40B4-BE49-F238E27FC236}">
                  <a16:creationId xmlns:a16="http://schemas.microsoft.com/office/drawing/2014/main" id="{363D1B71-4FF4-0645-9DCF-D927194602EF}"/>
                </a:ext>
              </a:extLst>
            </p:cNvPr>
            <p:cNvSpPr/>
            <p:nvPr/>
          </p:nvSpPr>
          <p:spPr>
            <a:xfrm>
              <a:off x="1602285" y="3913387"/>
              <a:ext cx="1106393" cy="276999"/>
            </a:xfrm>
            <a:prstGeom prst="rect">
              <a:avLst/>
            </a:prstGeom>
          </p:spPr>
          <p:txBody>
            <a:bodyPr wrap="none">
              <a:spAutoFit/>
            </a:bodyPr>
            <a:lstStyle/>
            <a:p>
              <a:r>
                <a:rPr lang="en-US" sz="1200" dirty="0">
                  <a:solidFill>
                    <a:srgbClr val="636361"/>
                  </a:solidFill>
                </a:rPr>
                <a:t>Partner users</a:t>
              </a:r>
              <a:endParaRPr lang="en-US" sz="1200" dirty="0"/>
            </a:p>
          </p:txBody>
        </p:sp>
      </p:grpSp>
      <p:grpSp>
        <p:nvGrpSpPr>
          <p:cNvPr id="14" name="Group 13">
            <a:extLst>
              <a:ext uri="{FF2B5EF4-FFF2-40B4-BE49-F238E27FC236}">
                <a16:creationId xmlns:a16="http://schemas.microsoft.com/office/drawing/2014/main" id="{369D6DC2-4AE2-5748-AD80-749BD8FEEEB3}"/>
              </a:ext>
            </a:extLst>
          </p:cNvPr>
          <p:cNvGrpSpPr/>
          <p:nvPr/>
        </p:nvGrpSpPr>
        <p:grpSpPr>
          <a:xfrm>
            <a:off x="1235999" y="1197291"/>
            <a:ext cx="1838965" cy="967863"/>
            <a:chOff x="1235999" y="1197291"/>
            <a:chExt cx="1838965" cy="967863"/>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0196" y="1609604"/>
              <a:ext cx="457200" cy="54864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08958" y="1609604"/>
              <a:ext cx="457200" cy="548640"/>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4577" y="1616514"/>
              <a:ext cx="457200" cy="548640"/>
            </a:xfrm>
            <a:prstGeom prst="rect">
              <a:avLst/>
            </a:prstGeom>
          </p:spPr>
        </p:pic>
        <p:sp>
          <p:nvSpPr>
            <p:cNvPr id="12" name="Rectangle 11">
              <a:extLst>
                <a:ext uri="{FF2B5EF4-FFF2-40B4-BE49-F238E27FC236}">
                  <a16:creationId xmlns:a16="http://schemas.microsoft.com/office/drawing/2014/main" id="{775EBA45-0244-6640-B053-3AFEA0CCAAED}"/>
                </a:ext>
              </a:extLst>
            </p:cNvPr>
            <p:cNvSpPr/>
            <p:nvPr/>
          </p:nvSpPr>
          <p:spPr>
            <a:xfrm>
              <a:off x="1235999" y="1197291"/>
              <a:ext cx="1838965" cy="276999"/>
            </a:xfrm>
            <a:prstGeom prst="rect">
              <a:avLst/>
            </a:prstGeom>
          </p:spPr>
          <p:txBody>
            <a:bodyPr wrap="none">
              <a:spAutoFit/>
            </a:bodyPr>
            <a:lstStyle/>
            <a:p>
              <a:r>
                <a:rPr lang="en-US" sz="1200" dirty="0">
                  <a:solidFill>
                    <a:srgbClr val="636361"/>
                  </a:solidFill>
                </a:rPr>
                <a:t>Partner medallion status</a:t>
              </a:r>
              <a:endParaRPr lang="en-US" sz="1200" dirty="0"/>
            </a:p>
          </p:txBody>
        </p:sp>
      </p:grpSp>
      <p:sp>
        <p:nvSpPr>
          <p:cNvPr id="13" name="Rectangle 12">
            <a:extLst>
              <a:ext uri="{FF2B5EF4-FFF2-40B4-BE49-F238E27FC236}">
                <a16:creationId xmlns:a16="http://schemas.microsoft.com/office/drawing/2014/main" id="{FC3FB414-EAAE-4746-9516-30262C18EBE1}"/>
              </a:ext>
            </a:extLst>
          </p:cNvPr>
          <p:cNvSpPr/>
          <p:nvPr/>
        </p:nvSpPr>
        <p:spPr>
          <a:xfrm>
            <a:off x="1091728" y="694908"/>
            <a:ext cx="2127505" cy="300082"/>
          </a:xfrm>
          <a:prstGeom prst="rect">
            <a:avLst/>
          </a:prstGeom>
        </p:spPr>
        <p:txBody>
          <a:bodyPr wrap="none">
            <a:spAutoFit/>
          </a:bodyPr>
          <a:lstStyle/>
          <a:p>
            <a:r>
              <a:rPr lang="en-US" dirty="0">
                <a:solidFill>
                  <a:schemeClr val="accent3"/>
                </a:solidFill>
              </a:rPr>
              <a:t>Access Rights by Groups</a:t>
            </a:r>
          </a:p>
        </p:txBody>
      </p:sp>
    </p:spTree>
    <p:extLst>
      <p:ext uri="{BB962C8B-B14F-4D97-AF65-F5344CB8AC3E}">
        <p14:creationId xmlns:p14="http://schemas.microsoft.com/office/powerpoint/2010/main" val="23510543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a:srcRect/>
          <a:stretch/>
        </p:blipFill>
        <p:spPr>
          <a:xfrm>
            <a:off x="405385" y="1198708"/>
            <a:ext cx="5373582" cy="2758569"/>
          </a:xfrm>
          <a:ln>
            <a:solidFill>
              <a:schemeClr val="tx2"/>
            </a:solidFill>
          </a:ln>
        </p:spPr>
      </p:pic>
      <p:sp>
        <p:nvSpPr>
          <p:cNvPr id="14" name="Content Placeholder 13"/>
          <p:cNvSpPr>
            <a:spLocks noGrp="1"/>
          </p:cNvSpPr>
          <p:nvPr>
            <p:ph sz="half" idx="2"/>
          </p:nvPr>
        </p:nvSpPr>
        <p:spPr/>
        <p:txBody>
          <a:bodyPr/>
          <a:lstStyle/>
          <a:p>
            <a:r>
              <a:rPr lang="en-US" dirty="0"/>
              <a:t>Contact to Close</a:t>
            </a:r>
          </a:p>
          <a:p>
            <a:pPr marL="404622" lvl="1" indent="-285750">
              <a:buFont typeface="Arial" charset="0"/>
              <a:buChar char="•"/>
            </a:pPr>
            <a:r>
              <a:rPr lang="en-US" dirty="0"/>
              <a:t>Distribute based on factors</a:t>
            </a:r>
          </a:p>
          <a:p>
            <a:pPr marL="642366" lvl="3" indent="-285750">
              <a:buFont typeface="Arial" charset="0"/>
              <a:buChar char="•"/>
            </a:pPr>
            <a:r>
              <a:rPr lang="en-US" dirty="0"/>
              <a:t>Competencies</a:t>
            </a:r>
          </a:p>
          <a:p>
            <a:pPr marL="642366" lvl="3" indent="-285750">
              <a:buFont typeface="Arial" charset="0"/>
              <a:buChar char="•"/>
            </a:pPr>
            <a:r>
              <a:rPr lang="en-US" dirty="0"/>
              <a:t>Verticals</a:t>
            </a:r>
          </a:p>
          <a:p>
            <a:pPr marL="642366" lvl="3" indent="-285750">
              <a:buFont typeface="Arial" charset="0"/>
              <a:buChar char="•"/>
            </a:pPr>
            <a:r>
              <a:rPr lang="en-US" dirty="0"/>
              <a:t>Sizes, etc.</a:t>
            </a:r>
          </a:p>
          <a:p>
            <a:pPr marL="404622" lvl="1" indent="-285750">
              <a:buFont typeface="Arial" charset="0"/>
              <a:buChar char="•"/>
            </a:pPr>
            <a:r>
              <a:rPr lang="en-US" dirty="0"/>
              <a:t>Separate lead by maturity</a:t>
            </a:r>
          </a:p>
          <a:p>
            <a:pPr marL="404622" lvl="1" indent="-285750">
              <a:buFont typeface="Arial" charset="0"/>
              <a:buChar char="•"/>
            </a:pPr>
            <a:endParaRPr lang="en-US" dirty="0"/>
          </a:p>
          <a:p>
            <a:r>
              <a:rPr lang="en-US" dirty="0"/>
              <a:t>Management</a:t>
            </a:r>
          </a:p>
          <a:p>
            <a:pPr marL="404622" lvl="1" indent="-285750">
              <a:buFont typeface="Arial" charset="0"/>
              <a:buChar char="•"/>
            </a:pPr>
            <a:r>
              <a:rPr lang="en-US" dirty="0"/>
              <a:t>Allocate</a:t>
            </a:r>
          </a:p>
          <a:p>
            <a:pPr marL="404622" lvl="1" indent="-285750">
              <a:buFont typeface="Arial" charset="0"/>
              <a:buChar char="•"/>
            </a:pPr>
            <a:r>
              <a:rPr lang="en-US" dirty="0"/>
              <a:t>Notify/Alert</a:t>
            </a:r>
          </a:p>
          <a:p>
            <a:pPr marL="404622" lvl="1" indent="-285750">
              <a:buFont typeface="Arial" charset="0"/>
              <a:buChar char="•"/>
            </a:pPr>
            <a:r>
              <a:rPr lang="en-US" dirty="0"/>
              <a:t>Reallocate</a:t>
            </a:r>
          </a:p>
          <a:p>
            <a:pPr marL="404622" lvl="1" indent="-285750">
              <a:buFont typeface="Arial" charset="0"/>
              <a:buChar char="•"/>
            </a:pPr>
            <a:endParaRPr lang="en-US" dirty="0"/>
          </a:p>
          <a:p>
            <a:pPr marL="171450" indent="-171450"/>
            <a:r>
              <a:rPr lang="en-US" dirty="0"/>
              <a:t>Measure</a:t>
            </a:r>
          </a:p>
          <a:p>
            <a:pPr marL="404622" lvl="1" indent="-285750">
              <a:buFont typeface="Arial" charset="0"/>
              <a:buChar char="•"/>
            </a:pPr>
            <a:r>
              <a:rPr lang="en-US" dirty="0"/>
              <a:t>% Partner Adopting</a:t>
            </a:r>
          </a:p>
          <a:p>
            <a:pPr marL="404622" lvl="1" indent="-285750">
              <a:buFont typeface="Arial" charset="0"/>
              <a:buChar char="•"/>
            </a:pPr>
            <a:r>
              <a:rPr lang="en-US" dirty="0"/>
              <a:t>% Conversion by Stages</a:t>
            </a:r>
          </a:p>
          <a:p>
            <a:pPr marL="404622" lvl="1" indent="-285750">
              <a:buFont typeface="Arial" charset="0"/>
              <a:buChar char="•"/>
            </a:pPr>
            <a:r>
              <a:rPr lang="en-US" dirty="0"/>
              <a:t>Pipeline Built by Segment</a:t>
            </a:r>
          </a:p>
          <a:p>
            <a:pPr marL="404622" lvl="1" indent="-285750">
              <a:buFont typeface="Arial" charset="0"/>
              <a:buChar char="•"/>
            </a:pPr>
            <a:r>
              <a:rPr lang="en-US" dirty="0"/>
              <a:t>Etc.</a:t>
            </a:r>
          </a:p>
          <a:p>
            <a:endParaRPr lang="en-US" dirty="0"/>
          </a:p>
        </p:txBody>
      </p:sp>
      <p:sp>
        <p:nvSpPr>
          <p:cNvPr id="13" name="Title 12"/>
          <p:cNvSpPr>
            <a:spLocks noGrp="1"/>
          </p:cNvSpPr>
          <p:nvPr>
            <p:ph type="title"/>
          </p:nvPr>
        </p:nvSpPr>
        <p:spPr/>
        <p:txBody>
          <a:bodyPr/>
          <a:lstStyle/>
          <a:p>
            <a:r>
              <a:rPr lang="en-US" dirty="0"/>
              <a:t>Lead Management</a:t>
            </a:r>
            <a:r>
              <a:rPr lang="en-US" b="1" dirty="0"/>
              <a:t> </a:t>
            </a:r>
            <a:r>
              <a:rPr lang="en-US" b="1" u="sng" dirty="0"/>
              <a:t>Platform</a:t>
            </a:r>
          </a:p>
        </p:txBody>
      </p:sp>
      <p:sp>
        <p:nvSpPr>
          <p:cNvPr id="15" name="Text Placeholder 14"/>
          <p:cNvSpPr>
            <a:spLocks noGrp="1"/>
          </p:cNvSpPr>
          <p:nvPr>
            <p:ph type="body" sz="quarter" idx="11"/>
          </p:nvPr>
        </p:nvSpPr>
        <p:spPr/>
        <p:txBody>
          <a:bodyPr/>
          <a:lstStyle/>
          <a:p>
            <a:r>
              <a:rPr lang="en-US" b="1" u="sng" dirty="0"/>
              <a:t>Supplier</a:t>
            </a:r>
            <a:r>
              <a:rPr lang="en-US" dirty="0"/>
              <a:t> Led</a:t>
            </a:r>
          </a:p>
        </p:txBody>
      </p:sp>
    </p:spTree>
    <p:extLst>
      <p:ext uri="{BB962C8B-B14F-4D97-AF65-F5344CB8AC3E}">
        <p14:creationId xmlns:p14="http://schemas.microsoft.com/office/powerpoint/2010/main" val="32682918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2"/>
          </p:nvPr>
        </p:nvSpPr>
        <p:spPr/>
        <p:txBody>
          <a:bodyPr/>
          <a:lstStyle/>
          <a:p>
            <a:r>
              <a:rPr lang="en-US" dirty="0"/>
              <a:t>List Management</a:t>
            </a:r>
          </a:p>
          <a:p>
            <a:pPr marL="404622" lvl="1" indent="-285750">
              <a:buFont typeface="Arial" charset="0"/>
              <a:buChar char="•"/>
            </a:pPr>
            <a:r>
              <a:rPr lang="en-US" dirty="0"/>
              <a:t>Partners to upload lists</a:t>
            </a:r>
          </a:p>
          <a:p>
            <a:pPr marL="404622" lvl="1" indent="-285750">
              <a:buFont typeface="Arial" charset="0"/>
              <a:buChar char="•"/>
            </a:pPr>
            <a:r>
              <a:rPr lang="en-US" dirty="0"/>
              <a:t>Confidential and secure</a:t>
            </a:r>
          </a:p>
          <a:p>
            <a:pPr marL="404622" lvl="1" indent="-285750">
              <a:buFont typeface="Arial" charset="0"/>
              <a:buChar char="•"/>
            </a:pPr>
            <a:r>
              <a:rPr lang="en-US" dirty="0"/>
              <a:t>Contact to Close (stage management)</a:t>
            </a:r>
          </a:p>
          <a:p>
            <a:pPr marL="404622" lvl="1" indent="-285750">
              <a:buFont typeface="Arial" charset="0"/>
              <a:buChar char="•"/>
            </a:pPr>
            <a:endParaRPr lang="en-US" dirty="0"/>
          </a:p>
          <a:p>
            <a:r>
              <a:rPr lang="en-US" dirty="0"/>
              <a:t>Campaign Management</a:t>
            </a:r>
          </a:p>
          <a:p>
            <a:pPr marL="404622" lvl="1" indent="-285750">
              <a:buFont typeface="Arial" charset="0"/>
              <a:buChar char="•"/>
            </a:pPr>
            <a:r>
              <a:rPr lang="en-US" dirty="0"/>
              <a:t>Multi-touch Campaigns</a:t>
            </a:r>
          </a:p>
          <a:p>
            <a:pPr marL="404622" lvl="1" indent="-285750">
              <a:buFont typeface="Arial" charset="0"/>
              <a:buChar char="•"/>
            </a:pPr>
            <a:r>
              <a:rPr lang="en-US" dirty="0"/>
              <a:t>Co-branded Asset Sharing</a:t>
            </a:r>
          </a:p>
          <a:p>
            <a:pPr marL="404622" lvl="1" indent="-285750">
              <a:buFont typeface="Arial" charset="0"/>
              <a:buChar char="•"/>
            </a:pPr>
            <a:r>
              <a:rPr lang="en-US" dirty="0"/>
              <a:t>Dynamic Lead Alerts</a:t>
            </a:r>
          </a:p>
          <a:p>
            <a:pPr marL="404622" lvl="1" indent="-285750">
              <a:buFont typeface="Arial" charset="0"/>
              <a:buChar char="•"/>
            </a:pPr>
            <a:endParaRPr lang="en-US" dirty="0"/>
          </a:p>
          <a:p>
            <a:pPr marL="171450" indent="-171450"/>
            <a:r>
              <a:rPr lang="en-US" dirty="0"/>
              <a:t>Performance Management</a:t>
            </a:r>
          </a:p>
          <a:p>
            <a:pPr marL="404622" lvl="1" indent="-285750">
              <a:buFont typeface="Arial" charset="0"/>
              <a:buChar char="•"/>
            </a:pPr>
            <a:r>
              <a:rPr lang="en-US" dirty="0"/>
              <a:t>Campaign Performance</a:t>
            </a:r>
          </a:p>
          <a:p>
            <a:pPr marL="404622" lvl="1" indent="-285750">
              <a:buFont typeface="Arial" charset="0"/>
              <a:buChar char="•"/>
            </a:pPr>
            <a:r>
              <a:rPr lang="en-US" dirty="0"/>
              <a:t>Partner Performance</a:t>
            </a:r>
          </a:p>
          <a:p>
            <a:pPr marL="404622" lvl="1" indent="-285750">
              <a:buFont typeface="Arial" charset="0"/>
              <a:buChar char="•"/>
            </a:pPr>
            <a:r>
              <a:rPr lang="en-US" dirty="0"/>
              <a:t>Pipeline Development</a:t>
            </a:r>
          </a:p>
          <a:p>
            <a:endParaRPr lang="en-US" dirty="0"/>
          </a:p>
        </p:txBody>
      </p:sp>
      <p:sp>
        <p:nvSpPr>
          <p:cNvPr id="13" name="Title 12"/>
          <p:cNvSpPr>
            <a:spLocks noGrp="1"/>
          </p:cNvSpPr>
          <p:nvPr>
            <p:ph type="title"/>
          </p:nvPr>
        </p:nvSpPr>
        <p:spPr/>
        <p:txBody>
          <a:bodyPr/>
          <a:lstStyle/>
          <a:p>
            <a:r>
              <a:rPr lang="en-US" dirty="0"/>
              <a:t>Lead Generation </a:t>
            </a:r>
            <a:r>
              <a:rPr lang="en-US" b="1" u="sng" dirty="0"/>
              <a:t>Platform</a:t>
            </a:r>
          </a:p>
        </p:txBody>
      </p:sp>
      <p:sp>
        <p:nvSpPr>
          <p:cNvPr id="15" name="Text Placeholder 14"/>
          <p:cNvSpPr>
            <a:spLocks noGrp="1"/>
          </p:cNvSpPr>
          <p:nvPr>
            <p:ph type="body" sz="quarter" idx="11"/>
          </p:nvPr>
        </p:nvSpPr>
        <p:spPr/>
        <p:txBody>
          <a:bodyPr/>
          <a:lstStyle/>
          <a:p>
            <a:r>
              <a:rPr lang="en-US" b="1" u="sng" dirty="0"/>
              <a:t>Partner</a:t>
            </a:r>
            <a:r>
              <a:rPr lang="en-US" dirty="0"/>
              <a:t> Led</a:t>
            </a:r>
          </a:p>
        </p:txBody>
      </p:sp>
      <p:pic>
        <p:nvPicPr>
          <p:cNvPr id="17" name="Content Placeholder 16"/>
          <p:cNvPicPr>
            <a:picLocks noGrp="1" noChangeAspect="1"/>
          </p:cNvPicPr>
          <p:nvPr>
            <p:ph sz="half" idx="1"/>
          </p:nvPr>
        </p:nvPicPr>
        <p:blipFill>
          <a:blip r:embed="rId2"/>
          <a:srcRect/>
          <a:stretch/>
        </p:blipFill>
        <p:spPr>
          <a:xfrm>
            <a:off x="405383" y="999096"/>
            <a:ext cx="5408743" cy="3150070"/>
          </a:xfrm>
          <a:ln>
            <a:solidFill>
              <a:schemeClr val="tx2"/>
            </a:solidFill>
          </a:ln>
        </p:spPr>
      </p:pic>
    </p:spTree>
    <p:extLst>
      <p:ext uri="{BB962C8B-B14F-4D97-AF65-F5344CB8AC3E}">
        <p14:creationId xmlns:p14="http://schemas.microsoft.com/office/powerpoint/2010/main" val="17123880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theme/theme1.xml><?xml version="1.0" encoding="utf-8"?>
<a:theme xmlns:a="http://schemas.openxmlformats.org/drawingml/2006/main" name="Title Slides">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Slides">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itle Slides">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ody Slides">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88632A77F4A34D96EDF125CFE6FDDE" ma:contentTypeVersion="17" ma:contentTypeDescription="Create a new document." ma:contentTypeScope="" ma:versionID="5e9347d9c6fc6a3414e02e1aec8c2941">
  <xsd:schema xmlns:xsd="http://www.w3.org/2001/XMLSchema" xmlns:xs="http://www.w3.org/2001/XMLSchema" xmlns:p="http://schemas.microsoft.com/office/2006/metadata/properties" xmlns:ns2="9d109893-8d72-4043-9a3c-63c89f765934" xmlns:ns3="a267d031-37f2-438f-8587-b05130e8d6c0" targetNamespace="http://schemas.microsoft.com/office/2006/metadata/properties" ma:root="true" ma:fieldsID="4f53c4a0a2bd3419f767287395aaed1f" ns2:_="" ns3:_="">
    <xsd:import namespace="9d109893-8d72-4043-9a3c-63c89f765934"/>
    <xsd:import namespace="a267d031-37f2-438f-8587-b05130e8d6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09893-8d72-4043-9a3c-63c89f7659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202d02f-acff-41c2-8382-e42bb74d2c1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67d031-37f2-438f-8587-b05130e8d6c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bc004af-6be3-438c-af61-337a6697cab3}" ma:internalName="TaxCatchAll" ma:showField="CatchAllData" ma:web="a267d031-37f2-438f-8587-b05130e8d6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267d031-37f2-438f-8587-b05130e8d6c0">
      <UserInfo>
        <DisplayName/>
        <AccountId xsi:nil="true"/>
        <AccountType/>
      </UserInfo>
    </SharedWithUsers>
    <lcf76f155ced4ddcb4097134ff3c332f xmlns="9d109893-8d72-4043-9a3c-63c89f765934">
      <Terms xmlns="http://schemas.microsoft.com/office/infopath/2007/PartnerControls"/>
    </lcf76f155ced4ddcb4097134ff3c332f>
    <TaxCatchAll xmlns="a267d031-37f2-438f-8587-b05130e8d6c0" xsi:nil="true"/>
  </documentManagement>
</p:properties>
</file>

<file path=customXml/itemProps1.xml><?xml version="1.0" encoding="utf-8"?>
<ds:datastoreItem xmlns:ds="http://schemas.openxmlformats.org/officeDocument/2006/customXml" ds:itemID="{0B026417-CE1B-4265-AFB3-86D33D8244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109893-8d72-4043-9a3c-63c89f765934"/>
    <ds:schemaRef ds:uri="a267d031-37f2-438f-8587-b05130e8d6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9CA206-75BD-4E62-9003-85EAA8B82A03}">
  <ds:schemaRefs>
    <ds:schemaRef ds:uri="http://schemas.microsoft.com/sharepoint/v3/contenttype/forms"/>
  </ds:schemaRefs>
</ds:datastoreItem>
</file>

<file path=customXml/itemProps3.xml><?xml version="1.0" encoding="utf-8"?>
<ds:datastoreItem xmlns:ds="http://schemas.openxmlformats.org/officeDocument/2006/customXml" ds:itemID="{57FB22A8-24A0-4517-9396-2020BA53497C}">
  <ds:schemaRefs>
    <ds:schemaRef ds:uri="http://schemas.microsoft.com/office/2006/metadata/properties"/>
    <ds:schemaRef ds:uri="http://schemas.microsoft.com/office/2006/documentManagement/types"/>
    <ds:schemaRef ds:uri="a267d031-37f2-438f-8587-b05130e8d6c0"/>
    <ds:schemaRef ds:uri="http://schemas.openxmlformats.org/package/2006/metadata/core-properties"/>
    <ds:schemaRef ds:uri="http://purl.org/dc/elements/1.1/"/>
    <ds:schemaRef ds:uri="http://purl.org/dc/dcmitype/"/>
    <ds:schemaRef ds:uri="http://schemas.microsoft.com/office/infopath/2007/PartnerControls"/>
    <ds:schemaRef ds:uri="9d109893-8d72-4043-9a3c-63c89f76593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3682</TotalTime>
  <Words>3457</Words>
  <Application>Microsoft Office PowerPoint</Application>
  <PresentationFormat>Custom</PresentationFormat>
  <Paragraphs>732</Paragraphs>
  <Slides>52</Slides>
  <Notes>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52</vt:i4>
      </vt:variant>
    </vt:vector>
  </HeadingPairs>
  <TitlesOfParts>
    <vt:vector size="67" baseType="lpstr">
      <vt:lpstr>ＭＳ Ｐゴシック</vt:lpstr>
      <vt:lpstr>MS PMincho</vt:lpstr>
      <vt:lpstr>Adelle</vt:lpstr>
      <vt:lpstr>Adelle-Bold</vt:lpstr>
      <vt:lpstr>Arial</vt:lpstr>
      <vt:lpstr>Calibri</vt:lpstr>
      <vt:lpstr>Courier New</vt:lpstr>
      <vt:lpstr>Lucida Grande</vt:lpstr>
      <vt:lpstr>Open Sans Light</vt:lpstr>
      <vt:lpstr>Verdana</vt:lpstr>
      <vt:lpstr>Wingdings</vt:lpstr>
      <vt:lpstr>Title Slides</vt:lpstr>
      <vt:lpstr>Body Slides</vt:lpstr>
      <vt:lpstr>1_Title Slides</vt:lpstr>
      <vt:lpstr>1_Body Slides</vt:lpstr>
      <vt:lpstr>PowerPoint Presentation</vt:lpstr>
      <vt:lpstr>The Usual B-to-B Scenario</vt:lpstr>
      <vt:lpstr>PowerPoint Presentation</vt:lpstr>
      <vt:lpstr>Lead Management Challenges in the Channel</vt:lpstr>
      <vt:lpstr>PowerPoint Presentation</vt:lpstr>
      <vt:lpstr>PowerPoint Presentation</vt:lpstr>
      <vt:lpstr>Channel Lead Policies</vt:lpstr>
      <vt:lpstr>Lead Management Platform</vt:lpstr>
      <vt:lpstr>Lead Generation Platform</vt:lpstr>
      <vt:lpstr>Lead Generation Platform</vt:lpstr>
      <vt:lpstr>PowerPoint Presentation</vt:lpstr>
      <vt:lpstr>Process Automation</vt:lpstr>
      <vt:lpstr>PowerPoint Presentation</vt:lpstr>
      <vt:lpstr>Concierge (People) Support</vt:lpstr>
      <vt:lpstr>Incentive Programs</vt:lpstr>
      <vt:lpstr>PowerPoint Presentation</vt:lpstr>
      <vt:lpstr>PowerPoint Presentation</vt:lpstr>
      <vt:lpstr>Inter System Communication Flow</vt:lpstr>
      <vt:lpstr>UPM to CRM Communication</vt:lpstr>
      <vt:lpstr>PowerPoint Presentation</vt:lpstr>
      <vt:lpstr>Work Flow</vt:lpstr>
      <vt:lpstr>Description</vt:lpstr>
      <vt:lpstr>System Configuration Decisions</vt:lpstr>
      <vt:lpstr>PowerPoint Presentation</vt:lpstr>
      <vt:lpstr>Work Flow</vt:lpstr>
      <vt:lpstr>Description</vt:lpstr>
      <vt:lpstr>PowerPoint Presentation</vt:lpstr>
      <vt:lpstr>Work Flow</vt:lpstr>
      <vt:lpstr>Description</vt:lpstr>
      <vt:lpstr>PowerPoint Presentation</vt:lpstr>
      <vt:lpstr>Work Flow</vt:lpstr>
      <vt:lpstr>Description</vt:lpstr>
      <vt:lpstr>PowerPoint Presentation</vt:lpstr>
      <vt:lpstr>Work Flow</vt:lpstr>
      <vt:lpstr>Description</vt:lpstr>
      <vt:lpstr>PowerPoint Presentation</vt:lpstr>
      <vt:lpstr>Work Flow</vt:lpstr>
      <vt:lpstr>Description</vt:lpstr>
      <vt:lpstr>PowerPoint Presentation</vt:lpstr>
      <vt:lpstr>Configuration Methodologies</vt:lpstr>
      <vt:lpstr>Account Management</vt:lpstr>
      <vt:lpstr>CRM Mappings</vt:lpstr>
      <vt:lpstr>Field Mappings</vt:lpstr>
      <vt:lpstr>PowerPoint Presentation</vt:lpstr>
      <vt:lpstr>Templates</vt:lpstr>
      <vt:lpstr>Leads Listing</vt:lpstr>
      <vt:lpstr>Lead Details</vt:lpstr>
      <vt:lpstr>Lead Assignment</vt:lpstr>
      <vt:lpstr>CRM Assigned Leads at UPM</vt:lpstr>
      <vt:lpstr>PowerPoint Presentation</vt:lpstr>
      <vt:lpstr>Typical Implementation Flow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Sourajit Saha</cp:lastModifiedBy>
  <cp:revision>268</cp:revision>
  <dcterms:created xsi:type="dcterms:W3CDTF">2016-08-01T19:14:45Z</dcterms:created>
  <dcterms:modified xsi:type="dcterms:W3CDTF">2025-08-25T08:28:31Z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0x010100F788632A77F4A34D96EDF125CFE6FDDE</vt:lpwstr>
  </property>
  <property fmtid="{D5CDD505-2E9C-101B-9397-08002B2CF9AE}" pid="3" name="Order">
    <vt:r8>16358400</vt:r8>
  </property>
  <property fmtid="{D5CDD505-2E9C-101B-9397-08002B2CF9AE}" pid="4" name="_ExtendedDescription">
    <vt:lpwstr/>
  </property>
  <property fmtid="{D5CDD505-2E9C-101B-9397-08002B2CF9AE}" pid="5" name="ComplianceAssetId">
    <vt:lpwstr/>
  </property>
  <property fmtid="{D5CDD505-2E9C-101B-9397-08002B2CF9AE}" pid="6" name="MediaServiceImageTags">
    <vt:lpwstr/>
  </property>
</Properties>
</file>